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1111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177" autoAdjust="0"/>
  </p:normalViewPr>
  <p:slideViewPr>
    <p:cSldViewPr>
      <p:cViewPr varScale="1">
        <p:scale>
          <a:sx n="136" d="100"/>
          <a:sy n="136" d="100"/>
        </p:scale>
        <p:origin x="-12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FDE6B-7A96-4802-A45C-FC22EB839665}" type="datetimeFigureOut">
              <a:rPr lang="fr-FR" smtClean="0"/>
              <a:t>29/11/19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C9957-CB46-452D-A50E-710842EA3D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15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7C9957-CB46-452D-A50E-710842EA3D0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6340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C9957-CB46-452D-A50E-710842EA3D0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8815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E3B5E-738A-4868-A466-FA889E760CC0}" type="datetimeFigureOut">
              <a:rPr lang="fr-FR" smtClean="0"/>
              <a:t>29/11/19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20C9-3CAF-4036-9698-F42A22159EA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358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E3B5E-738A-4868-A466-FA889E760CC0}" type="datetimeFigureOut">
              <a:rPr lang="fr-FR" smtClean="0"/>
              <a:t>29/11/19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20C9-3CAF-4036-9698-F42A22159EA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92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E3B5E-738A-4868-A466-FA889E760CC0}" type="datetimeFigureOut">
              <a:rPr lang="fr-FR" smtClean="0"/>
              <a:t>29/11/19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20C9-3CAF-4036-9698-F42A22159EA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26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E3B5E-738A-4868-A466-FA889E760CC0}" type="datetimeFigureOut">
              <a:rPr lang="fr-FR" smtClean="0"/>
              <a:t>29/11/19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20C9-3CAF-4036-9698-F42A22159EA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42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E3B5E-738A-4868-A466-FA889E760CC0}" type="datetimeFigureOut">
              <a:rPr lang="fr-FR" smtClean="0"/>
              <a:t>29/11/19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20C9-3CAF-4036-9698-F42A22159EA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844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E3B5E-738A-4868-A466-FA889E760CC0}" type="datetimeFigureOut">
              <a:rPr lang="fr-FR" smtClean="0"/>
              <a:t>29/11/19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20C9-3CAF-4036-9698-F42A22159EA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35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E3B5E-738A-4868-A466-FA889E760CC0}" type="datetimeFigureOut">
              <a:rPr lang="fr-FR" smtClean="0"/>
              <a:t>29/11/19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20C9-3CAF-4036-9698-F42A22159EA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982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E3B5E-738A-4868-A466-FA889E760CC0}" type="datetimeFigureOut">
              <a:rPr lang="fr-FR" smtClean="0"/>
              <a:t>29/11/19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20C9-3CAF-4036-9698-F42A22159EA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279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E3B5E-738A-4868-A466-FA889E760CC0}" type="datetimeFigureOut">
              <a:rPr lang="fr-FR" smtClean="0"/>
              <a:t>29/11/19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20C9-3CAF-4036-9698-F42A22159EA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68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E3B5E-738A-4868-A466-FA889E760CC0}" type="datetimeFigureOut">
              <a:rPr lang="fr-FR" smtClean="0"/>
              <a:t>29/11/19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20C9-3CAF-4036-9698-F42A22159EA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54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E3B5E-738A-4868-A466-FA889E760CC0}" type="datetimeFigureOut">
              <a:rPr lang="fr-FR" smtClean="0"/>
              <a:t>29/11/19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20C9-3CAF-4036-9698-F42A22159EA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96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E3B5E-738A-4868-A466-FA889E760CC0}" type="datetimeFigureOut">
              <a:rPr lang="fr-FR" smtClean="0"/>
              <a:t>29/11/19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020C9-3CAF-4036-9698-F42A22159EA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94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-99391"/>
            <a:ext cx="7772400" cy="690372"/>
          </a:xfrm>
        </p:spPr>
        <p:txBody>
          <a:bodyPr>
            <a:normAutofit/>
          </a:bodyPr>
          <a:lstStyle/>
          <a:p>
            <a:r>
              <a:rPr lang="fr-FR" sz="2000" b="1" dirty="0" smtClean="0"/>
              <a:t>Votre méthode de conduite de la recherche itérative</a:t>
            </a:r>
            <a:endParaRPr lang="fr-FR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2174125" y="4149688"/>
            <a:ext cx="1468283" cy="2090919"/>
          </a:xfrm>
          <a:prstGeom prst="rect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4603" y="2173852"/>
            <a:ext cx="1619513" cy="2064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94381" y="5163120"/>
            <a:ext cx="2397155" cy="159074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65211" y="2472966"/>
            <a:ext cx="2432752" cy="3476314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15815" y="681535"/>
            <a:ext cx="3508383" cy="2558992"/>
          </a:xfrm>
          <a:prstGeom prst="rect">
            <a:avLst/>
          </a:prstGeom>
          <a:noFill/>
          <a:ln w="38100">
            <a:solidFill>
              <a:srgbClr val="FD11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Virage 10"/>
          <p:cNvSpPr/>
          <p:nvPr/>
        </p:nvSpPr>
        <p:spPr>
          <a:xfrm>
            <a:off x="2251961" y="2796953"/>
            <a:ext cx="265707" cy="1040251"/>
          </a:xfrm>
          <a:prstGeom prst="bentArrow">
            <a:avLst/>
          </a:prstGeom>
          <a:solidFill>
            <a:schemeClr val="tx2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Virage 12"/>
          <p:cNvSpPr/>
          <p:nvPr/>
        </p:nvSpPr>
        <p:spPr>
          <a:xfrm rot="5400000" flipH="1" flipV="1">
            <a:off x="896759" y="4618926"/>
            <a:ext cx="753643" cy="265839"/>
          </a:xfrm>
          <a:prstGeom prst="bentArrow">
            <a:avLst/>
          </a:prstGeom>
          <a:solidFill>
            <a:schemeClr val="tx2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Virage 13"/>
          <p:cNvSpPr/>
          <p:nvPr/>
        </p:nvSpPr>
        <p:spPr>
          <a:xfrm flipH="1" flipV="1">
            <a:off x="6431545" y="6172698"/>
            <a:ext cx="1234772" cy="287568"/>
          </a:xfrm>
          <a:prstGeom prst="bentArrow">
            <a:avLst/>
          </a:prstGeom>
          <a:solidFill>
            <a:schemeClr val="tx2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Virage 14"/>
          <p:cNvSpPr/>
          <p:nvPr/>
        </p:nvSpPr>
        <p:spPr>
          <a:xfrm rot="5400000">
            <a:off x="6932333" y="1431497"/>
            <a:ext cx="260628" cy="1180041"/>
          </a:xfrm>
          <a:prstGeom prst="bentArrow">
            <a:avLst/>
          </a:prstGeom>
          <a:solidFill>
            <a:schemeClr val="tx2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Virage 15"/>
          <p:cNvSpPr/>
          <p:nvPr/>
        </p:nvSpPr>
        <p:spPr>
          <a:xfrm rot="16200000">
            <a:off x="3046339" y="5997329"/>
            <a:ext cx="373189" cy="1042877"/>
          </a:xfrm>
          <a:prstGeom prst="bentArrow">
            <a:avLst>
              <a:gd name="adj1" fmla="val 17227"/>
              <a:gd name="adj2" fmla="val 20466"/>
              <a:gd name="adj3" fmla="val 25000"/>
              <a:gd name="adj4" fmla="val 43750"/>
            </a:avLst>
          </a:prstGeom>
          <a:solidFill>
            <a:schemeClr val="tx2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Virage 16"/>
          <p:cNvSpPr/>
          <p:nvPr/>
        </p:nvSpPr>
        <p:spPr>
          <a:xfrm rot="5400000" flipV="1">
            <a:off x="909048" y="5604546"/>
            <a:ext cx="746742" cy="284085"/>
          </a:xfrm>
          <a:prstGeom prst="bentArrow">
            <a:avLst/>
          </a:prstGeom>
          <a:solidFill>
            <a:schemeClr val="tx2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77747" y="6264791"/>
            <a:ext cx="537391" cy="2695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Virage 18"/>
          <p:cNvSpPr/>
          <p:nvPr/>
        </p:nvSpPr>
        <p:spPr>
          <a:xfrm rot="10800000" flipH="1" flipV="1">
            <a:off x="1406500" y="1559068"/>
            <a:ext cx="1423161" cy="272780"/>
          </a:xfrm>
          <a:prstGeom prst="bentArrow">
            <a:avLst>
              <a:gd name="adj1" fmla="val 22769"/>
              <a:gd name="adj2" fmla="val 25000"/>
              <a:gd name="adj3" fmla="val 25000"/>
              <a:gd name="adj4" fmla="val 73024"/>
            </a:avLst>
          </a:prstGeom>
          <a:solidFill>
            <a:schemeClr val="tx2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40092" y="6311077"/>
            <a:ext cx="466408" cy="1769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Arrêter</a:t>
            </a:r>
            <a:endParaRPr kumimoji="0" lang="fr-FR" sz="11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336167" y="785177"/>
            <a:ext cx="1654249" cy="70788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Légende 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IO</a:t>
            </a: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indicateur d’objectif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OA</a:t>
            </a: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outil activable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</a:t>
            </a: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composant activable</a:t>
            </a: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915815" y="455231"/>
            <a:ext cx="3508556" cy="225324"/>
          </a:xfrm>
          <a:prstGeom prst="rect">
            <a:avLst/>
          </a:prstGeom>
          <a:noFill/>
          <a:ln w="38100">
            <a:solidFill>
              <a:srgbClr val="FD11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565211" y="2244489"/>
            <a:ext cx="2432752" cy="229891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892499" y="4932721"/>
            <a:ext cx="2397155" cy="2304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174125" y="3947902"/>
            <a:ext cx="1468283" cy="201786"/>
          </a:xfrm>
          <a:prstGeom prst="rect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14603" y="1956688"/>
            <a:ext cx="1619513" cy="21716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14431" y="1964336"/>
            <a:ext cx="1619685" cy="1769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Communiquer</a:t>
            </a:r>
            <a:endParaRPr kumimoji="0" lang="fr-FR" sz="11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2915815" y="464191"/>
            <a:ext cx="3508384" cy="1769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Installer un cadre scientifique, technique et sociétal</a:t>
            </a:r>
            <a:endParaRPr kumimoji="0" lang="fr-FR" sz="11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6565211" y="2203662"/>
            <a:ext cx="2432752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Expérimenter et produire les données</a:t>
            </a:r>
            <a:endParaRPr kumimoji="0" lang="fr-FR" sz="11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3897792" y="4951696"/>
            <a:ext cx="2391862" cy="1769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Analyser et interpréter</a:t>
            </a:r>
            <a:endParaRPr kumimoji="0" lang="fr-FR" sz="11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2180820" y="3972716"/>
            <a:ext cx="1461588" cy="1769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Conclure et améliorer</a:t>
            </a:r>
            <a:endParaRPr kumimoji="0" lang="fr-FR" sz="11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168589" y="3836139"/>
            <a:ext cx="1872208" cy="77719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168589" y="3610748"/>
            <a:ext cx="1872208" cy="230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4163328" y="3572825"/>
            <a:ext cx="1877469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Piloter la thèse</a:t>
            </a:r>
            <a:endParaRPr kumimoji="0" lang="fr-FR" sz="11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Double flèche verticale 101"/>
          <p:cNvSpPr/>
          <p:nvPr/>
        </p:nvSpPr>
        <p:spPr>
          <a:xfrm rot="5400000">
            <a:off x="3854214" y="4197857"/>
            <a:ext cx="100800" cy="234541"/>
          </a:xfrm>
          <a:prstGeom prst="upDownArrow">
            <a:avLst/>
          </a:prstGeom>
          <a:solidFill>
            <a:schemeClr val="tx2"/>
          </a:solidFill>
          <a:ln w="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Double flèche verticale 102"/>
          <p:cNvSpPr/>
          <p:nvPr/>
        </p:nvSpPr>
        <p:spPr>
          <a:xfrm>
            <a:off x="5056222" y="3303205"/>
            <a:ext cx="102353" cy="224345"/>
          </a:xfrm>
          <a:prstGeom prst="upDownArrow">
            <a:avLst/>
          </a:prstGeom>
          <a:solidFill>
            <a:schemeClr val="tx2"/>
          </a:solidFill>
          <a:ln w="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Double flèche verticale 104"/>
          <p:cNvSpPr/>
          <p:nvPr/>
        </p:nvSpPr>
        <p:spPr>
          <a:xfrm>
            <a:off x="5025604" y="4662938"/>
            <a:ext cx="102353" cy="224345"/>
          </a:xfrm>
          <a:prstGeom prst="upDownArrow">
            <a:avLst/>
          </a:prstGeom>
          <a:solidFill>
            <a:schemeClr val="tx2"/>
          </a:solidFill>
          <a:ln w="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Double flèche verticale 107"/>
          <p:cNvSpPr/>
          <p:nvPr/>
        </p:nvSpPr>
        <p:spPr>
          <a:xfrm rot="5400000">
            <a:off x="6248680" y="4197857"/>
            <a:ext cx="100800" cy="234541"/>
          </a:xfrm>
          <a:prstGeom prst="upDownArrow">
            <a:avLst/>
          </a:prstGeom>
          <a:solidFill>
            <a:schemeClr val="tx2"/>
          </a:solidFill>
          <a:ln w="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Virage 35"/>
          <p:cNvSpPr/>
          <p:nvPr/>
        </p:nvSpPr>
        <p:spPr>
          <a:xfrm rot="5400000" flipV="1">
            <a:off x="-1047640" y="4959958"/>
            <a:ext cx="2496035" cy="248400"/>
          </a:xfrm>
          <a:prstGeom prst="bentArrow">
            <a:avLst>
              <a:gd name="adj1" fmla="val 25000"/>
              <a:gd name="adj2" fmla="val 13190"/>
              <a:gd name="adj3" fmla="val 24999"/>
              <a:gd name="adj4" fmla="val 43750"/>
            </a:avLst>
          </a:prstGeom>
          <a:solidFill>
            <a:schemeClr val="tx2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Virage 36"/>
          <p:cNvSpPr/>
          <p:nvPr/>
        </p:nvSpPr>
        <p:spPr>
          <a:xfrm rot="10800000" flipH="1">
            <a:off x="76177" y="6240604"/>
            <a:ext cx="694022" cy="247444"/>
          </a:xfrm>
          <a:prstGeom prst="bentArrow">
            <a:avLst/>
          </a:prstGeom>
          <a:solidFill>
            <a:schemeClr val="tx2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2280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120243" y="2557032"/>
            <a:ext cx="619717" cy="5287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Se faire fournir une littérature de référence</a:t>
            </a:r>
            <a:endParaRPr lang="fr-FR" sz="2000" dirty="0"/>
          </a:p>
        </p:txBody>
      </p:sp>
      <p:sp>
        <p:nvSpPr>
          <p:cNvPr id="32" name="ZoneTexte 31"/>
          <p:cNvSpPr txBox="1"/>
          <p:nvPr/>
        </p:nvSpPr>
        <p:spPr>
          <a:xfrm>
            <a:off x="1506351" y="2368454"/>
            <a:ext cx="525873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Etudier le contexte scientifique</a:t>
            </a:r>
            <a:endParaRPr lang="fr-FR" sz="2000" dirty="0"/>
          </a:p>
        </p:txBody>
      </p:sp>
      <p:sp>
        <p:nvSpPr>
          <p:cNvPr id="33" name="ZoneTexte 32"/>
          <p:cNvSpPr txBox="1"/>
          <p:nvPr/>
        </p:nvSpPr>
        <p:spPr>
          <a:xfrm>
            <a:off x="2555776" y="1268760"/>
            <a:ext cx="461721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Etudier le contexte technique</a:t>
            </a:r>
            <a:endParaRPr lang="fr-FR" sz="2000" dirty="0"/>
          </a:p>
        </p:txBody>
      </p:sp>
      <p:sp>
        <p:nvSpPr>
          <p:cNvPr id="34" name="ZoneTexte 33"/>
          <p:cNvSpPr txBox="1"/>
          <p:nvPr/>
        </p:nvSpPr>
        <p:spPr>
          <a:xfrm>
            <a:off x="1932205" y="1291273"/>
            <a:ext cx="462176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Etudier le contexte sociétal</a:t>
            </a:r>
            <a:endParaRPr lang="fr-FR" sz="2000" dirty="0"/>
          </a:p>
        </p:txBody>
      </p:sp>
      <p:sp>
        <p:nvSpPr>
          <p:cNvPr id="35" name="ZoneTexte 34"/>
          <p:cNvSpPr txBox="1"/>
          <p:nvPr/>
        </p:nvSpPr>
        <p:spPr>
          <a:xfrm>
            <a:off x="3915471" y="1339896"/>
            <a:ext cx="965028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/>
              <a:t>Choisir et décrire le terrain d’étude et les utilisateurs concernés</a:t>
            </a:r>
            <a:endParaRPr lang="fr-FR" sz="2000" dirty="0"/>
          </a:p>
        </p:txBody>
      </p:sp>
      <p:sp>
        <p:nvSpPr>
          <p:cNvPr id="37" name="ZoneTexte 36"/>
          <p:cNvSpPr txBox="1"/>
          <p:nvPr/>
        </p:nvSpPr>
        <p:spPr>
          <a:xfrm>
            <a:off x="4142225" y="1831988"/>
            <a:ext cx="781639" cy="5287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/>
              <a:t>Identifier le type de </a:t>
            </a:r>
            <a:r>
              <a:rPr lang="fr-FR" sz="800" dirty="0" smtClean="0"/>
              <a:t>connaissances scientifiques </a:t>
            </a:r>
            <a:r>
              <a:rPr lang="fr-FR" sz="800" dirty="0"/>
              <a:t>à produire</a:t>
            </a:r>
            <a:endParaRPr lang="fr-FR" sz="2000" dirty="0"/>
          </a:p>
        </p:txBody>
      </p:sp>
      <p:sp>
        <p:nvSpPr>
          <p:cNvPr id="38" name="ZoneTexte 37"/>
          <p:cNvSpPr txBox="1"/>
          <p:nvPr/>
        </p:nvSpPr>
        <p:spPr>
          <a:xfrm>
            <a:off x="5101457" y="1825919"/>
            <a:ext cx="657290" cy="5287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Concevoir l’OA support à la connaissance scientifique</a:t>
            </a:r>
            <a:endParaRPr lang="fr-FR" sz="2000" dirty="0"/>
          </a:p>
        </p:txBody>
      </p:sp>
      <p:sp>
        <p:nvSpPr>
          <p:cNvPr id="39" name="ZoneTexte 38"/>
          <p:cNvSpPr txBox="1"/>
          <p:nvPr/>
        </p:nvSpPr>
        <p:spPr>
          <a:xfrm>
            <a:off x="6516421" y="4438863"/>
            <a:ext cx="577255" cy="2825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Décomposer l’OA en CA</a:t>
            </a:r>
            <a:endParaRPr lang="fr-FR" sz="2000" dirty="0"/>
          </a:p>
        </p:txBody>
      </p:sp>
      <p:sp>
        <p:nvSpPr>
          <p:cNvPr id="42" name="ZoneTexte 41"/>
          <p:cNvSpPr txBox="1"/>
          <p:nvPr/>
        </p:nvSpPr>
        <p:spPr>
          <a:xfrm>
            <a:off x="4056957" y="3479623"/>
            <a:ext cx="594447" cy="5287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Identifier le matériel technique à disposition</a:t>
            </a:r>
            <a:endParaRPr lang="fr-FR" sz="2000" dirty="0"/>
          </a:p>
        </p:txBody>
      </p:sp>
      <p:sp>
        <p:nvSpPr>
          <p:cNvPr id="43" name="ZoneTexte 42"/>
          <p:cNvSpPr txBox="1"/>
          <p:nvPr/>
        </p:nvSpPr>
        <p:spPr>
          <a:xfrm>
            <a:off x="2224268" y="2446339"/>
            <a:ext cx="723684" cy="5287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Connaître les procédures de base de dépôt des données</a:t>
            </a:r>
            <a:endParaRPr lang="fr-FR" sz="2000" dirty="0"/>
          </a:p>
        </p:txBody>
      </p:sp>
      <p:sp>
        <p:nvSpPr>
          <p:cNvPr id="44" name="ZoneTexte 43"/>
          <p:cNvSpPr txBox="1"/>
          <p:nvPr/>
        </p:nvSpPr>
        <p:spPr>
          <a:xfrm>
            <a:off x="8277461" y="3296194"/>
            <a:ext cx="679916" cy="651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Connaitre les dispositifs techniques disponibles au laboratoire</a:t>
            </a:r>
            <a:endParaRPr lang="fr-FR" sz="2000" dirty="0"/>
          </a:p>
        </p:txBody>
      </p:sp>
      <p:sp>
        <p:nvSpPr>
          <p:cNvPr id="46" name="ZoneTexte 45"/>
          <p:cNvSpPr txBox="1"/>
          <p:nvPr/>
        </p:nvSpPr>
        <p:spPr>
          <a:xfrm>
            <a:off x="8205453" y="2408956"/>
            <a:ext cx="650689" cy="651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Identifier les revues et les conférences pour communiquer</a:t>
            </a:r>
            <a:endParaRPr lang="fr-FR" sz="2000" dirty="0"/>
          </a:p>
        </p:txBody>
      </p:sp>
      <p:sp>
        <p:nvSpPr>
          <p:cNvPr id="47" name="ZoneTexte 46"/>
          <p:cNvSpPr txBox="1"/>
          <p:nvPr/>
        </p:nvSpPr>
        <p:spPr>
          <a:xfrm>
            <a:off x="3957477" y="2564584"/>
            <a:ext cx="987834" cy="5287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Identifier dans la littérature scientifique le cœur de cible (domaine précis)</a:t>
            </a:r>
            <a:endParaRPr lang="fr-FR" sz="2000" dirty="0"/>
          </a:p>
        </p:txBody>
      </p:sp>
      <p:sp>
        <p:nvSpPr>
          <p:cNvPr id="48" name="ZoneTexte 47"/>
          <p:cNvSpPr txBox="1"/>
          <p:nvPr/>
        </p:nvSpPr>
        <p:spPr>
          <a:xfrm>
            <a:off x="1723748" y="1829907"/>
            <a:ext cx="1001039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Identifier dans la littérature scientifique les travaux connexes</a:t>
            </a:r>
            <a:endParaRPr lang="fr-FR" sz="2000" dirty="0"/>
          </a:p>
        </p:txBody>
      </p:sp>
      <p:sp>
        <p:nvSpPr>
          <p:cNvPr id="49" name="ZoneTexte 48"/>
          <p:cNvSpPr txBox="1"/>
          <p:nvPr/>
        </p:nvSpPr>
        <p:spPr>
          <a:xfrm>
            <a:off x="7309938" y="3922900"/>
            <a:ext cx="779031" cy="2825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Réaliser l’expérimentation</a:t>
            </a:r>
            <a:endParaRPr lang="fr-FR" sz="2000" dirty="0"/>
          </a:p>
        </p:txBody>
      </p:sp>
      <p:sp>
        <p:nvSpPr>
          <p:cNvPr id="50" name="ZoneTexte 49"/>
          <p:cNvSpPr txBox="1"/>
          <p:nvPr/>
        </p:nvSpPr>
        <p:spPr>
          <a:xfrm>
            <a:off x="6983492" y="1420236"/>
            <a:ext cx="634083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Vérifier la logistique et l’organisation</a:t>
            </a:r>
            <a:endParaRPr lang="fr-FR" sz="2000" dirty="0"/>
          </a:p>
        </p:txBody>
      </p:sp>
      <p:sp>
        <p:nvSpPr>
          <p:cNvPr id="51" name="ZoneTexte 50"/>
          <p:cNvSpPr txBox="1"/>
          <p:nvPr/>
        </p:nvSpPr>
        <p:spPr>
          <a:xfrm>
            <a:off x="653082" y="1794298"/>
            <a:ext cx="897328" cy="2825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Réaliser un pilote de l’expérimentation</a:t>
            </a:r>
            <a:endParaRPr lang="fr-FR" sz="2000" dirty="0"/>
          </a:p>
        </p:txBody>
      </p:sp>
      <p:sp>
        <p:nvSpPr>
          <p:cNvPr id="52" name="ZoneTexte 51"/>
          <p:cNvSpPr txBox="1"/>
          <p:nvPr/>
        </p:nvSpPr>
        <p:spPr>
          <a:xfrm>
            <a:off x="6974976" y="2032748"/>
            <a:ext cx="680966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Rédiger le formulaire de consentement</a:t>
            </a:r>
            <a:endParaRPr lang="fr-FR" sz="2000" dirty="0"/>
          </a:p>
        </p:txBody>
      </p:sp>
      <p:sp>
        <p:nvSpPr>
          <p:cNvPr id="53" name="ZoneTexte 52"/>
          <p:cNvSpPr txBox="1"/>
          <p:nvPr/>
        </p:nvSpPr>
        <p:spPr>
          <a:xfrm>
            <a:off x="1217480" y="1370263"/>
            <a:ext cx="551614" cy="2825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Recruter les utilisateurs</a:t>
            </a:r>
            <a:endParaRPr lang="fr-FR" sz="2000" dirty="0"/>
          </a:p>
        </p:txBody>
      </p:sp>
      <p:sp>
        <p:nvSpPr>
          <p:cNvPr id="54" name="ZoneTexte 53"/>
          <p:cNvSpPr txBox="1"/>
          <p:nvPr/>
        </p:nvSpPr>
        <p:spPr>
          <a:xfrm>
            <a:off x="5954836" y="2615163"/>
            <a:ext cx="918137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Déclarer l’expérimentation à la RGPD et éthique</a:t>
            </a:r>
            <a:endParaRPr lang="fr-FR" sz="2000" dirty="0"/>
          </a:p>
        </p:txBody>
      </p:sp>
      <p:sp>
        <p:nvSpPr>
          <p:cNvPr id="55" name="ZoneTexte 54"/>
          <p:cNvSpPr txBox="1"/>
          <p:nvPr/>
        </p:nvSpPr>
        <p:spPr>
          <a:xfrm>
            <a:off x="6002025" y="2040656"/>
            <a:ext cx="647121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Rédiger un protocole expérimental</a:t>
            </a:r>
            <a:endParaRPr lang="fr-FR" sz="2000" dirty="0"/>
          </a:p>
        </p:txBody>
      </p:sp>
      <p:sp>
        <p:nvSpPr>
          <p:cNvPr id="56" name="ZoneTexte 55"/>
          <p:cNvSpPr txBox="1"/>
          <p:nvPr/>
        </p:nvSpPr>
        <p:spPr>
          <a:xfrm>
            <a:off x="218478" y="3239442"/>
            <a:ext cx="982818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Créer ou développer les outils de passation expérimentale</a:t>
            </a:r>
            <a:endParaRPr lang="fr-FR" sz="2000" dirty="0"/>
          </a:p>
        </p:txBody>
      </p:sp>
      <p:sp>
        <p:nvSpPr>
          <p:cNvPr id="57" name="ZoneTexte 56"/>
          <p:cNvSpPr txBox="1"/>
          <p:nvPr/>
        </p:nvSpPr>
        <p:spPr>
          <a:xfrm>
            <a:off x="5207282" y="1290221"/>
            <a:ext cx="615042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Créer ou développer les OA ou CA</a:t>
            </a:r>
            <a:endParaRPr lang="fr-FR" sz="2000" dirty="0"/>
          </a:p>
        </p:txBody>
      </p:sp>
      <p:sp>
        <p:nvSpPr>
          <p:cNvPr id="58" name="ZoneTexte 57"/>
          <p:cNvSpPr txBox="1"/>
          <p:nvPr/>
        </p:nvSpPr>
        <p:spPr>
          <a:xfrm>
            <a:off x="1390997" y="3958057"/>
            <a:ext cx="1082415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Choisir et justifier les méthodes de production des données</a:t>
            </a:r>
            <a:endParaRPr lang="fr-FR" sz="2000" dirty="0"/>
          </a:p>
        </p:txBody>
      </p:sp>
      <p:sp>
        <p:nvSpPr>
          <p:cNvPr id="59" name="ZoneTexte 58"/>
          <p:cNvSpPr txBox="1"/>
          <p:nvPr/>
        </p:nvSpPr>
        <p:spPr>
          <a:xfrm>
            <a:off x="341091" y="3720059"/>
            <a:ext cx="945813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Identifier les mesures à prendre et les données à produire</a:t>
            </a:r>
            <a:endParaRPr lang="fr-FR" sz="2000" dirty="0"/>
          </a:p>
        </p:txBody>
      </p:sp>
      <p:sp>
        <p:nvSpPr>
          <p:cNvPr id="60" name="ZoneTexte 59"/>
          <p:cNvSpPr txBox="1"/>
          <p:nvPr/>
        </p:nvSpPr>
        <p:spPr>
          <a:xfrm>
            <a:off x="297629" y="2235590"/>
            <a:ext cx="1023974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Rédiger les hypothèses ou les questions expérimentales</a:t>
            </a:r>
            <a:endParaRPr lang="fr-FR" sz="2000" dirty="0"/>
          </a:p>
        </p:txBody>
      </p:sp>
      <p:sp>
        <p:nvSpPr>
          <p:cNvPr id="61" name="ZoneTexte 60"/>
          <p:cNvSpPr txBox="1"/>
          <p:nvPr/>
        </p:nvSpPr>
        <p:spPr>
          <a:xfrm>
            <a:off x="1279772" y="2887300"/>
            <a:ext cx="834699" cy="2825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Définir les objectifs expérimentaux</a:t>
            </a:r>
            <a:endParaRPr lang="fr-FR" sz="2000" dirty="0"/>
          </a:p>
        </p:txBody>
      </p:sp>
      <p:sp>
        <p:nvSpPr>
          <p:cNvPr id="62" name="ZoneTexte 61"/>
          <p:cNvSpPr txBox="1"/>
          <p:nvPr/>
        </p:nvSpPr>
        <p:spPr>
          <a:xfrm>
            <a:off x="2288709" y="3192253"/>
            <a:ext cx="778905" cy="651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Préciser le profil des utilisateurs et leur implication selon le Design Centré Utilisateur</a:t>
            </a:r>
            <a:endParaRPr lang="fr-FR" sz="2000" dirty="0"/>
          </a:p>
        </p:txBody>
      </p:sp>
      <p:sp>
        <p:nvSpPr>
          <p:cNvPr id="63" name="ZoneTexte 62"/>
          <p:cNvSpPr txBox="1"/>
          <p:nvPr/>
        </p:nvSpPr>
        <p:spPr>
          <a:xfrm>
            <a:off x="7085161" y="2523283"/>
            <a:ext cx="523972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Valider les données produites</a:t>
            </a:r>
            <a:endParaRPr lang="fr-FR" sz="2000" dirty="0"/>
          </a:p>
        </p:txBody>
      </p:sp>
      <p:sp>
        <p:nvSpPr>
          <p:cNvPr id="64" name="ZoneTexte 63"/>
          <p:cNvSpPr txBox="1"/>
          <p:nvPr/>
        </p:nvSpPr>
        <p:spPr>
          <a:xfrm>
            <a:off x="5559928" y="4271363"/>
            <a:ext cx="527528" cy="5287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Corriger et enrichir les données produites</a:t>
            </a:r>
            <a:endParaRPr lang="fr-FR" sz="2000" dirty="0"/>
          </a:p>
        </p:txBody>
      </p:sp>
      <p:sp>
        <p:nvSpPr>
          <p:cNvPr id="65" name="ZoneTexte 64"/>
          <p:cNvSpPr txBox="1"/>
          <p:nvPr/>
        </p:nvSpPr>
        <p:spPr>
          <a:xfrm>
            <a:off x="7199004" y="3239442"/>
            <a:ext cx="556744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Archiver les données produites</a:t>
            </a:r>
            <a:endParaRPr lang="fr-FR" sz="2000" dirty="0"/>
          </a:p>
        </p:txBody>
      </p:sp>
      <p:sp>
        <p:nvSpPr>
          <p:cNvPr id="66" name="ZoneTexte 65"/>
          <p:cNvSpPr txBox="1"/>
          <p:nvPr/>
        </p:nvSpPr>
        <p:spPr>
          <a:xfrm>
            <a:off x="2696265" y="4021296"/>
            <a:ext cx="719620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Contrôler les IO et les difficultés rencontrées</a:t>
            </a:r>
            <a:endParaRPr lang="fr-FR" sz="2000" dirty="0"/>
          </a:p>
        </p:txBody>
      </p:sp>
      <p:sp>
        <p:nvSpPr>
          <p:cNvPr id="67" name="ZoneTexte 66"/>
          <p:cNvSpPr txBox="1"/>
          <p:nvPr/>
        </p:nvSpPr>
        <p:spPr>
          <a:xfrm>
            <a:off x="7863920" y="1448808"/>
            <a:ext cx="540884" cy="2825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Analyser les données</a:t>
            </a:r>
            <a:endParaRPr lang="fr-FR" sz="2000" dirty="0"/>
          </a:p>
        </p:txBody>
      </p:sp>
      <p:sp>
        <p:nvSpPr>
          <p:cNvPr id="68" name="ZoneTexte 67"/>
          <p:cNvSpPr txBox="1"/>
          <p:nvPr/>
        </p:nvSpPr>
        <p:spPr>
          <a:xfrm>
            <a:off x="4880499" y="3518206"/>
            <a:ext cx="653566" cy="651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Interpréter les résultats en fonction des questions de recherche</a:t>
            </a:r>
            <a:endParaRPr lang="fr-FR" sz="2000" dirty="0"/>
          </a:p>
        </p:txBody>
      </p:sp>
      <p:sp>
        <p:nvSpPr>
          <p:cNvPr id="69" name="ZoneTexte 68"/>
          <p:cNvSpPr txBox="1"/>
          <p:nvPr/>
        </p:nvSpPr>
        <p:spPr>
          <a:xfrm>
            <a:off x="3646493" y="4160898"/>
            <a:ext cx="804901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Identifier les apports de l’expérimentation</a:t>
            </a:r>
            <a:endParaRPr lang="fr-FR" sz="2000" dirty="0"/>
          </a:p>
        </p:txBody>
      </p:sp>
      <p:sp>
        <p:nvSpPr>
          <p:cNvPr id="70" name="ZoneTexte 69"/>
          <p:cNvSpPr txBox="1"/>
          <p:nvPr/>
        </p:nvSpPr>
        <p:spPr>
          <a:xfrm>
            <a:off x="3222990" y="3116888"/>
            <a:ext cx="667535" cy="651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Repositionner par rapport au contexte académique et technique</a:t>
            </a:r>
            <a:endParaRPr lang="fr-FR" sz="2000" dirty="0"/>
          </a:p>
        </p:txBody>
      </p:sp>
      <p:sp>
        <p:nvSpPr>
          <p:cNvPr id="71" name="ZoneTexte 70"/>
          <p:cNvSpPr txBox="1"/>
          <p:nvPr/>
        </p:nvSpPr>
        <p:spPr>
          <a:xfrm>
            <a:off x="5977487" y="5007643"/>
            <a:ext cx="671659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Formaliser les connaissances scientifiques</a:t>
            </a:r>
            <a:endParaRPr lang="fr-FR" sz="2000" dirty="0"/>
          </a:p>
        </p:txBody>
      </p:sp>
      <p:sp>
        <p:nvSpPr>
          <p:cNvPr id="72" name="ZoneTexte 71"/>
          <p:cNvSpPr txBox="1"/>
          <p:nvPr/>
        </p:nvSpPr>
        <p:spPr>
          <a:xfrm>
            <a:off x="4397985" y="5026229"/>
            <a:ext cx="659788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Prendre la décision de communiquer</a:t>
            </a:r>
            <a:endParaRPr lang="fr-FR" sz="2000" dirty="0"/>
          </a:p>
        </p:txBody>
      </p:sp>
      <p:sp>
        <p:nvSpPr>
          <p:cNvPr id="73" name="ZoneTexte 72"/>
          <p:cNvSpPr txBox="1"/>
          <p:nvPr/>
        </p:nvSpPr>
        <p:spPr>
          <a:xfrm>
            <a:off x="3646493" y="4734569"/>
            <a:ext cx="468000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Prendre la décision d’arrêter</a:t>
            </a:r>
            <a:endParaRPr lang="fr-FR" sz="2000" dirty="0"/>
          </a:p>
        </p:txBody>
      </p:sp>
      <p:sp>
        <p:nvSpPr>
          <p:cNvPr id="74" name="ZoneTexte 73"/>
          <p:cNvSpPr txBox="1"/>
          <p:nvPr/>
        </p:nvSpPr>
        <p:spPr>
          <a:xfrm>
            <a:off x="7370537" y="4426979"/>
            <a:ext cx="657831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Prendre la décision d’approfondir</a:t>
            </a:r>
            <a:endParaRPr lang="fr-FR" sz="2000" dirty="0"/>
          </a:p>
        </p:txBody>
      </p:sp>
      <p:sp>
        <p:nvSpPr>
          <p:cNvPr id="75" name="ZoneTexte 74"/>
          <p:cNvSpPr txBox="1"/>
          <p:nvPr/>
        </p:nvSpPr>
        <p:spPr>
          <a:xfrm>
            <a:off x="1550410" y="4544770"/>
            <a:ext cx="798934" cy="5287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Rédiger un article en respectant les recommandations aux auteurs</a:t>
            </a:r>
            <a:endParaRPr lang="fr-FR" sz="2000" dirty="0"/>
          </a:p>
        </p:txBody>
      </p:sp>
      <p:sp>
        <p:nvSpPr>
          <p:cNvPr id="76" name="ZoneTexte 75"/>
          <p:cNvSpPr txBox="1"/>
          <p:nvPr/>
        </p:nvSpPr>
        <p:spPr>
          <a:xfrm>
            <a:off x="6085530" y="1449994"/>
            <a:ext cx="764967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Revoir l’article après les retours des </a:t>
            </a:r>
            <a:r>
              <a:rPr lang="fr-FR" sz="800" dirty="0" err="1" smtClean="0"/>
              <a:t>reviewers</a:t>
            </a:r>
            <a:endParaRPr lang="fr-FR" sz="2000" dirty="0"/>
          </a:p>
        </p:txBody>
      </p:sp>
      <p:sp>
        <p:nvSpPr>
          <p:cNvPr id="77" name="ZoneTexte 76"/>
          <p:cNvSpPr txBox="1"/>
          <p:nvPr/>
        </p:nvSpPr>
        <p:spPr>
          <a:xfrm>
            <a:off x="7863920" y="1935584"/>
            <a:ext cx="572696" cy="2825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Préparer la présentation</a:t>
            </a:r>
            <a:endParaRPr lang="fr-FR" sz="2000" dirty="0"/>
          </a:p>
        </p:txBody>
      </p:sp>
      <p:sp>
        <p:nvSpPr>
          <p:cNvPr id="78" name="ZoneTexte 77"/>
          <p:cNvSpPr txBox="1"/>
          <p:nvPr/>
        </p:nvSpPr>
        <p:spPr>
          <a:xfrm>
            <a:off x="4533044" y="4377309"/>
            <a:ext cx="712442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Resoumettre l’article dans les temps impartis</a:t>
            </a:r>
            <a:endParaRPr lang="fr-FR" sz="2000" dirty="0"/>
          </a:p>
        </p:txBody>
      </p:sp>
      <p:sp>
        <p:nvSpPr>
          <p:cNvPr id="79" name="ZoneTexte 78"/>
          <p:cNvSpPr txBox="1"/>
          <p:nvPr/>
        </p:nvSpPr>
        <p:spPr>
          <a:xfrm>
            <a:off x="2535087" y="4659983"/>
            <a:ext cx="726085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Soumettre l’article dans les temps impartis</a:t>
            </a:r>
            <a:endParaRPr lang="fr-FR" sz="2000" dirty="0"/>
          </a:p>
        </p:txBody>
      </p:sp>
      <p:sp>
        <p:nvSpPr>
          <p:cNvPr id="80" name="ZoneTexte 79"/>
          <p:cNvSpPr txBox="1"/>
          <p:nvPr/>
        </p:nvSpPr>
        <p:spPr>
          <a:xfrm>
            <a:off x="304152" y="4274644"/>
            <a:ext cx="988686" cy="5287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S’appuyer sur le retour des </a:t>
            </a:r>
            <a:r>
              <a:rPr lang="fr-FR" sz="800" dirty="0" err="1" smtClean="0"/>
              <a:t>reviewers</a:t>
            </a:r>
            <a:r>
              <a:rPr lang="fr-FR" sz="800" dirty="0" smtClean="0"/>
              <a:t> pour faire évoluer sa question de recherche</a:t>
            </a:r>
            <a:endParaRPr lang="fr-FR" sz="2000" dirty="0"/>
          </a:p>
        </p:txBody>
      </p:sp>
      <p:sp>
        <p:nvSpPr>
          <p:cNvPr id="227" name="ZoneTexte 226"/>
          <p:cNvSpPr txBox="1"/>
          <p:nvPr/>
        </p:nvSpPr>
        <p:spPr>
          <a:xfrm>
            <a:off x="5823761" y="3174279"/>
            <a:ext cx="1085547" cy="651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Décrire les raisons pour lesquelles les utilisateurs vont être impliqués selon le Design Centré Utilisateur</a:t>
            </a:r>
            <a:endParaRPr lang="fr-FR" sz="2000" dirty="0"/>
          </a:p>
        </p:txBody>
      </p:sp>
      <p:sp>
        <p:nvSpPr>
          <p:cNvPr id="230" name="ZoneTexte 229"/>
          <p:cNvSpPr txBox="1"/>
          <p:nvPr/>
        </p:nvSpPr>
        <p:spPr>
          <a:xfrm>
            <a:off x="6303584" y="3971573"/>
            <a:ext cx="669982" cy="2825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Rédiger la problématique</a:t>
            </a:r>
            <a:endParaRPr lang="fr-FR" sz="2000" dirty="0"/>
          </a:p>
        </p:txBody>
      </p:sp>
      <p:sp>
        <p:nvSpPr>
          <p:cNvPr id="235" name="ZoneTexte 234"/>
          <p:cNvSpPr txBox="1"/>
          <p:nvPr/>
        </p:nvSpPr>
        <p:spPr>
          <a:xfrm>
            <a:off x="1352279" y="3363604"/>
            <a:ext cx="707335" cy="2825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Etudier les biais expérimentaux</a:t>
            </a:r>
            <a:endParaRPr lang="fr-FR" sz="2000" dirty="0"/>
          </a:p>
        </p:txBody>
      </p:sp>
      <p:sp>
        <p:nvSpPr>
          <p:cNvPr id="100" name="ZoneTexte 99"/>
          <p:cNvSpPr txBox="1"/>
          <p:nvPr/>
        </p:nvSpPr>
        <p:spPr>
          <a:xfrm>
            <a:off x="4533045" y="5051433"/>
            <a:ext cx="1873285" cy="177638"/>
          </a:xfrm>
          <a:prstGeom prst="rect">
            <a:avLst/>
          </a:prstGeom>
          <a:noFill/>
          <a:ln>
            <a:noFill/>
          </a:ln>
        </p:spPr>
        <p:txBody>
          <a:bodyPr wrap="square" lIns="36000" tIns="5400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3163123" y="1339498"/>
            <a:ext cx="610369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lvl="0">
              <a:defRPr/>
            </a:pPr>
            <a:r>
              <a:rPr lang="fr-FR" sz="800" dirty="0">
                <a:solidFill>
                  <a:prstClr val="black"/>
                </a:solidFill>
              </a:rPr>
              <a:t>Avoir une vision globale du travail</a:t>
            </a:r>
          </a:p>
        </p:txBody>
      </p:sp>
      <p:sp>
        <p:nvSpPr>
          <p:cNvPr id="103" name="ZoneTexte 102"/>
          <p:cNvSpPr txBox="1"/>
          <p:nvPr/>
        </p:nvSpPr>
        <p:spPr>
          <a:xfrm>
            <a:off x="3093381" y="1872003"/>
            <a:ext cx="864096" cy="5287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lvl="0">
              <a:defRPr/>
            </a:pPr>
            <a:r>
              <a:rPr lang="fr-FR" sz="800" dirty="0">
                <a:solidFill>
                  <a:prstClr val="black"/>
                </a:solidFill>
              </a:rPr>
              <a:t>Construire ou affiner la question de  recherche ou la problématique</a:t>
            </a:r>
          </a:p>
        </p:txBody>
      </p:sp>
      <p:sp>
        <p:nvSpPr>
          <p:cNvPr id="104" name="ZoneTexte 103"/>
          <p:cNvSpPr txBox="1"/>
          <p:nvPr/>
        </p:nvSpPr>
        <p:spPr>
          <a:xfrm>
            <a:off x="3150559" y="2532068"/>
            <a:ext cx="639382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lvl="0">
              <a:defRPr/>
            </a:pPr>
            <a:r>
              <a:rPr lang="fr-FR" sz="800" dirty="0">
                <a:solidFill>
                  <a:prstClr val="black"/>
                </a:solidFill>
              </a:rPr>
              <a:t>Elaborer les IO et les risques potentiels</a:t>
            </a:r>
          </a:p>
        </p:txBody>
      </p:sp>
      <p:sp>
        <p:nvSpPr>
          <p:cNvPr id="105" name="ZoneTexte 104"/>
          <p:cNvSpPr txBox="1"/>
          <p:nvPr/>
        </p:nvSpPr>
        <p:spPr>
          <a:xfrm>
            <a:off x="260331" y="2696555"/>
            <a:ext cx="918137" cy="405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800" dirty="0" smtClean="0"/>
              <a:t>Se mettre en conformité avec la RGPD et éthique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458469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397</Words>
  <Application>Microsoft Macintosh PowerPoint</Application>
  <PresentationFormat>Présentation à l'écran (4:3)</PresentationFormat>
  <Paragraphs>67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Votre méthode de conduite de la recherche itérative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PDCA</dc:title>
  <dc:creator>Estelle</dc:creator>
  <cp:lastModifiedBy>Mandran Nadine</cp:lastModifiedBy>
  <cp:revision>39</cp:revision>
  <dcterms:created xsi:type="dcterms:W3CDTF">2019-10-14T12:47:49Z</dcterms:created>
  <dcterms:modified xsi:type="dcterms:W3CDTF">2019-11-29T09:43:46Z</dcterms:modified>
</cp:coreProperties>
</file>