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6" r:id="rId1"/>
  </p:sldMasterIdLst>
  <p:notesMasterIdLst>
    <p:notesMasterId r:id="rId42"/>
  </p:notesMasterIdLst>
  <p:sldIdLst>
    <p:sldId id="256" r:id="rId2"/>
    <p:sldId id="257" r:id="rId3"/>
    <p:sldId id="269" r:id="rId4"/>
    <p:sldId id="479" r:id="rId5"/>
    <p:sldId id="741" r:id="rId6"/>
    <p:sldId id="766" r:id="rId7"/>
    <p:sldId id="767" r:id="rId8"/>
    <p:sldId id="744" r:id="rId9"/>
    <p:sldId id="780" r:id="rId10"/>
    <p:sldId id="258" r:id="rId11"/>
    <p:sldId id="270" r:id="rId12"/>
    <p:sldId id="747" r:id="rId13"/>
    <p:sldId id="777" r:id="rId14"/>
    <p:sldId id="787" r:id="rId15"/>
    <p:sldId id="776" r:id="rId16"/>
    <p:sldId id="784" r:id="rId17"/>
    <p:sldId id="785" r:id="rId18"/>
    <p:sldId id="275" r:id="rId19"/>
    <p:sldId id="770" r:id="rId20"/>
    <p:sldId id="771" r:id="rId21"/>
    <p:sldId id="271" r:id="rId22"/>
    <p:sldId id="273" r:id="rId23"/>
    <p:sldId id="274" r:id="rId24"/>
    <p:sldId id="772" r:id="rId25"/>
    <p:sldId id="260" r:id="rId26"/>
    <p:sldId id="272" r:id="rId27"/>
    <p:sldId id="751" r:id="rId28"/>
    <p:sldId id="753" r:id="rId29"/>
    <p:sldId id="754" r:id="rId30"/>
    <p:sldId id="773" r:id="rId31"/>
    <p:sldId id="760" r:id="rId32"/>
    <p:sldId id="764" r:id="rId33"/>
    <p:sldId id="763" r:id="rId34"/>
    <p:sldId id="765" r:id="rId35"/>
    <p:sldId id="762" r:id="rId36"/>
    <p:sldId id="774" r:id="rId37"/>
    <p:sldId id="782" r:id="rId38"/>
    <p:sldId id="779" r:id="rId39"/>
    <p:sldId id="750" r:id="rId40"/>
    <p:sldId id="778" r:id="rId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818"/>
    <p:restoredTop sz="94731"/>
  </p:normalViewPr>
  <p:slideViewPr>
    <p:cSldViewPr snapToGrid="0">
      <p:cViewPr varScale="1">
        <p:scale>
          <a:sx n="134" d="100"/>
          <a:sy n="134" d="100"/>
        </p:scale>
        <p:origin x="1048"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E59B7D-5FFA-E748-9EEB-94919F3AEAAB}" type="datetimeFigureOut">
              <a:rPr lang="fr-FR" smtClean="0"/>
              <a:t>29/11/2024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114306-71A4-F144-8E6B-AF8F30DFF1AC}" type="slidenum">
              <a:rPr lang="fr-FR" smtClean="0"/>
              <a:t>‹N°›</a:t>
            </a:fld>
            <a:endParaRPr lang="fr-FR"/>
          </a:p>
        </p:txBody>
      </p:sp>
    </p:spTree>
    <p:extLst>
      <p:ext uri="{BB962C8B-B14F-4D97-AF65-F5344CB8AC3E}">
        <p14:creationId xmlns:p14="http://schemas.microsoft.com/office/powerpoint/2010/main" val="3296175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C114306-71A4-F144-8E6B-AF8F30DFF1AC}" type="slidenum">
              <a:rPr lang="fr-FR" smtClean="0"/>
              <a:t>39</a:t>
            </a:fld>
            <a:endParaRPr lang="fr-FR"/>
          </a:p>
        </p:txBody>
      </p:sp>
    </p:spTree>
    <p:extLst>
      <p:ext uri="{BB962C8B-B14F-4D97-AF65-F5344CB8AC3E}">
        <p14:creationId xmlns:p14="http://schemas.microsoft.com/office/powerpoint/2010/main" val="27550150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fr-FR"/>
              <a:t>Modifiez le style du titre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5923F103-BC34-4FE4-A40E-EDDEECFDA5D0}" type="datetimeFigureOut">
              <a:rPr lang="en-US" smtClean="0"/>
              <a:pPr/>
              <a:t>11/29/24</a:t>
            </a:fld>
            <a:endParaRPr lang="en-US" dirty="0"/>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dirty="0"/>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4028688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2BE451C3-0FF4-47C4-B829-773ADF60F88C}" type="datetimeFigureOut">
              <a:rPr lang="en-US" smtClean="0"/>
              <a:t>11/29/24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670467935"/>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re et légen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fr-FR"/>
              <a:t>Modifiez le style du titre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2BE451C3-0FF4-47C4-B829-773ADF60F88C}" type="datetimeFigureOut">
              <a:rPr lang="en-US" smtClean="0"/>
              <a:t>11/29/24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856790046"/>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itation avec légende">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fr-FR"/>
              <a:t>Modifiez le style du titre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2BE451C3-0FF4-47C4-B829-773ADF60F88C}" type="datetimeFigureOut">
              <a:rPr lang="en-US" smtClean="0"/>
              <a:t>11/29/24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4026008346"/>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Carte nom">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2BE451C3-0FF4-47C4-B829-773ADF60F88C}" type="datetimeFigureOut">
              <a:rPr lang="en-US" smtClean="0"/>
              <a:t>11/29/24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711730201"/>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fr-FR"/>
              <a:t>Modifiez le style du titre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2BE451C3-0FF4-47C4-B829-773ADF60F88C}" type="datetimeFigureOut">
              <a:rPr lang="en-US" smtClean="0"/>
              <a:t>11/29/24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868830066"/>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fr-FR"/>
              <a:t>Modifiez le style du titre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2BE451C3-0FF4-47C4-B829-773ADF60F88C}" type="datetimeFigureOut">
              <a:rPr lang="en-US" smtClean="0"/>
              <a:t>11/29/24</a:t>
            </a:fld>
            <a:endParaRPr lang="en-US" dirty="0"/>
          </a:p>
        </p:txBody>
      </p:sp>
      <p:sp>
        <p:nvSpPr>
          <p:cNvPr id="8" name="Footer Placeholder 7"/>
          <p:cNvSpPr>
            <a:spLocks noGrp="1"/>
          </p:cNvSpPr>
          <p:nvPr>
            <p:ph type="ftr" sz="quarter" idx="11"/>
          </p:nvPr>
        </p:nvSpPr>
        <p:spPr>
          <a:xfrm>
            <a:off x="561111" y="6391838"/>
            <a:ext cx="3644282" cy="304801"/>
          </a:xfrm>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526620583"/>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fr-FR"/>
              <a:t>Modifiez le style du titre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53086D93-FCAC-47E0-A2EE-787E62CA814C}" type="datetimeFigureOut">
              <a:rPr lang="en-US" smtClean="0"/>
              <a:t>11/29/24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6311149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fr-FR"/>
              <a:t>Modifiez le style du titre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CDA879A6-0FD0-4734-A311-86BFCA472E6E}" type="datetimeFigureOut">
              <a:rPr lang="en-US" smtClean="0"/>
              <a:t>11/29/24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543983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smtClean="0"/>
              <a:t>11/29/24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2302496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F34E6425-0181-43F2-84FC-787E803FD2F8}" type="datetimeFigureOut">
              <a:rPr lang="en-US" smtClean="0"/>
              <a:t>11/29/24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3237476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smtClean="0"/>
              <a:t>11/29/24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42891664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dirty="0"/>
              <a:t>Modifiez le style du titre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Cliquez pour modifier les styles du texte du masque</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smtClean="0"/>
              <a:t>11/29/24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3013755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fr-FR"/>
              <a:t>Modifiez le style du titre</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smtClean="0"/>
              <a:t>11/29/24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545858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smtClean="0"/>
              <a:t>11/29/24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8463305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fr-FR"/>
              <a:t>Modifiez le style du titre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76E86A4C-8E40-4F87-A4F0-01A0687C5742}" type="datetimeFigureOut">
              <a:rPr lang="en-US" smtClean="0"/>
              <a:t>11/29/24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822002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fr-FR"/>
              <a:t>Modifiez le style du titre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fr-FR"/>
              <a:t>Cliquez sur l'icône pour ajouter une image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35E72C73-2D91-4E12-BA25-F0AA0C03599B}" type="datetimeFigureOut">
              <a:rPr lang="en-US" smtClean="0"/>
              <a:t>11/29/24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22083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fr-FR"/>
              <a:t>Modifiez le style du titre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BE451C3-0FF4-47C4-B829-773ADF60F88C}" type="datetimeFigureOut">
              <a:rPr lang="en-US" smtClean="0"/>
              <a:t>11/29/24</a:t>
            </a:fld>
            <a:endParaRPr lang="en-US" dirty="0"/>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dirty="0"/>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33114237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hyperlink" Target="https://thedre.imag.fr/?page_id=466" TargetMode="External"/><Relationship Id="rId2" Type="http://schemas.openxmlformats.org/officeDocument/2006/relationships/image" Target="../media/image28.png"/><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hal.science/hal-04138615"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hyperlink" Target="https://hal.science/hal-04138615" TargetMode="Externa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hyperlink" Target="https://hal.science/hal-04138615" TargetMode="Externa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hyperlink" Target="https://hal.science/hal-04138615" TargetMode="External"/><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hyperlink" Target="https://hal.science/hal-04138615"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64CDDA7-8467-DAF1-6FAD-5C55346BFBA0}"/>
              </a:ext>
            </a:extLst>
          </p:cNvPr>
          <p:cNvSpPr>
            <a:spLocks noGrp="1"/>
          </p:cNvSpPr>
          <p:nvPr>
            <p:ph type="ctrTitle"/>
          </p:nvPr>
        </p:nvSpPr>
        <p:spPr/>
        <p:txBody>
          <a:bodyPr>
            <a:normAutofit/>
          </a:bodyPr>
          <a:lstStyle/>
          <a:p>
            <a:r>
              <a:rPr lang="fr-FR" dirty="0"/>
              <a:t>Quand la reproductibilité n’est pas envisageable … </a:t>
            </a:r>
          </a:p>
        </p:txBody>
      </p:sp>
      <p:sp>
        <p:nvSpPr>
          <p:cNvPr id="3" name="Sous-titre 2">
            <a:extLst>
              <a:ext uri="{FF2B5EF4-FFF2-40B4-BE49-F238E27FC236}">
                <a16:creationId xmlns:a16="http://schemas.microsoft.com/office/drawing/2014/main" id="{AE3EC873-3227-954C-2CE4-0E843450B22E}"/>
              </a:ext>
            </a:extLst>
          </p:cNvPr>
          <p:cNvSpPr>
            <a:spLocks noGrp="1"/>
          </p:cNvSpPr>
          <p:nvPr>
            <p:ph type="subTitle" idx="1"/>
          </p:nvPr>
        </p:nvSpPr>
        <p:spPr/>
        <p:txBody>
          <a:bodyPr>
            <a:normAutofit/>
          </a:bodyPr>
          <a:lstStyle/>
          <a:p>
            <a:r>
              <a:rPr lang="fr-FR" dirty="0"/>
              <a:t>Nadine </a:t>
            </a:r>
            <a:r>
              <a:rPr lang="fr-FR" dirty="0" err="1"/>
              <a:t>Mandran</a:t>
            </a:r>
            <a:r>
              <a:rPr lang="fr-FR" dirty="0"/>
              <a:t>, </a:t>
            </a:r>
            <a:r>
              <a:rPr lang="fr-FR" cap="small" dirty="0"/>
              <a:t>Ingénieure de Recherche, CNRS. </a:t>
            </a:r>
            <a:endParaRPr lang="fr-FR" cap="small" dirty="0">
              <a:latin typeface="+mj-lt"/>
            </a:endParaRPr>
          </a:p>
          <a:p>
            <a:r>
              <a:rPr lang="fr-FR" cap="small" dirty="0">
                <a:latin typeface="+mj-lt"/>
              </a:rPr>
              <a:t>Laboratoire Informatique de Grenoble, Université Grenoble Alpes</a:t>
            </a:r>
          </a:p>
        </p:txBody>
      </p:sp>
      <p:pic>
        <p:nvPicPr>
          <p:cNvPr id="4" name="Image 3">
            <a:extLst>
              <a:ext uri="{FF2B5EF4-FFF2-40B4-BE49-F238E27FC236}">
                <a16:creationId xmlns:a16="http://schemas.microsoft.com/office/drawing/2014/main" id="{1C0EB016-5232-B8F1-579B-62819DDA4A9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15401" y="755348"/>
            <a:ext cx="2623456" cy="2031510"/>
          </a:xfrm>
          <a:prstGeom prst="rect">
            <a:avLst/>
          </a:prstGeom>
          <a:noFill/>
          <a:ln>
            <a:noFill/>
          </a:ln>
          <a:extLst>
            <a:ext uri="{FAA26D3D-D897-4be2-8F04-BA451C77F1D7}">
              <ma14:placeholderFlag xmlns="" xmlns:wpc="http://schemas.microsoft.com/office/word/2010/wordprocessingCanvas" xmlns:mo="http://schemas.microsoft.com/office/mac/office/2008/main" xmlns:mc="http://schemas.openxmlformats.org/markup-compatibility/2006" xmlns:mv="urn:schemas-microsoft-com:mac:vml"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ma14="http://schemas.microsoft.com/office/mac/drawingml/2011/main" xmlns:lc="http://schemas.openxmlformats.org/drawingml/2006/lockedCanvas"/>
            </a:ext>
          </a:extLst>
        </p:spPr>
      </p:pic>
    </p:spTree>
    <p:extLst>
      <p:ext uri="{BB962C8B-B14F-4D97-AF65-F5344CB8AC3E}">
        <p14:creationId xmlns:p14="http://schemas.microsoft.com/office/powerpoint/2010/main" val="957549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027D83-5CD1-4C58-0E68-E0CAAB506B3A}"/>
              </a:ext>
            </a:extLst>
          </p:cNvPr>
          <p:cNvSpPr>
            <a:spLocks noGrp="1"/>
          </p:cNvSpPr>
          <p:nvPr>
            <p:ph type="title"/>
          </p:nvPr>
        </p:nvSpPr>
        <p:spPr/>
        <p:txBody>
          <a:bodyPr/>
          <a:lstStyle/>
          <a:p>
            <a:r>
              <a:rPr lang="fr-FR" dirty="0"/>
              <a:t>Les « Sciences de l’Artificiel » (SA) </a:t>
            </a:r>
          </a:p>
        </p:txBody>
      </p:sp>
      <p:sp>
        <p:nvSpPr>
          <p:cNvPr id="3" name="Espace réservé du contenu 2">
            <a:extLst>
              <a:ext uri="{FF2B5EF4-FFF2-40B4-BE49-F238E27FC236}">
                <a16:creationId xmlns:a16="http://schemas.microsoft.com/office/drawing/2014/main" id="{0BE05EAB-882D-7191-BF26-748E0FE48533}"/>
              </a:ext>
            </a:extLst>
          </p:cNvPr>
          <p:cNvSpPr>
            <a:spLocks noGrp="1"/>
          </p:cNvSpPr>
          <p:nvPr>
            <p:ph idx="1"/>
          </p:nvPr>
        </p:nvSpPr>
        <p:spPr>
          <a:xfrm>
            <a:off x="1076013" y="2360098"/>
            <a:ext cx="10329475" cy="3416300"/>
          </a:xfrm>
        </p:spPr>
        <p:txBody>
          <a:bodyPr>
            <a:normAutofit/>
          </a:bodyPr>
          <a:lstStyle/>
          <a:p>
            <a:r>
              <a:rPr lang="fr-FR" dirty="0"/>
              <a:t>« Un cadre épistémique de référence pour les disciplines scientifiques qui étudient des artefacts , donc notamment les disciplines scientifiques du management, …, de l’éducation, de l’informatique, du langage, etc. </a:t>
            </a:r>
          </a:p>
          <a:p>
            <a:r>
              <a:rPr lang="fr-FR" dirty="0"/>
              <a:t>Les sciences de l’artificiel  : </a:t>
            </a:r>
            <a:r>
              <a:rPr lang="fr-FR" b="1" dirty="0"/>
              <a:t>l’étude d’artefacts évolutifs</a:t>
            </a:r>
            <a:r>
              <a:rPr lang="fr-FR" dirty="0"/>
              <a:t>, existants ou à créer.</a:t>
            </a:r>
          </a:p>
          <a:p>
            <a:r>
              <a:rPr lang="fr-FR" dirty="0"/>
              <a:t>Elles ont pour but à la fois </a:t>
            </a:r>
          </a:p>
          <a:p>
            <a:pPr lvl="1"/>
            <a:r>
              <a:rPr lang="fr-FR" dirty="0"/>
              <a:t>de faire progresser la </a:t>
            </a:r>
            <a:r>
              <a:rPr lang="fr-FR" b="1" dirty="0"/>
              <a:t>compréhension du fonctionnement et de l’évolution d’artefacts dans leurs contextes, </a:t>
            </a:r>
          </a:p>
          <a:p>
            <a:pPr lvl="1"/>
            <a:r>
              <a:rPr lang="fr-FR" dirty="0"/>
              <a:t>de développer des </a:t>
            </a:r>
            <a:r>
              <a:rPr lang="fr-FR" b="1" dirty="0"/>
              <a:t>connaissances pertinentes </a:t>
            </a:r>
            <a:r>
              <a:rPr lang="fr-FR" dirty="0"/>
              <a:t>pour la conception et la mise en œuvre d’artefacts évolutifs ayant des propriétés désirées. </a:t>
            </a:r>
          </a:p>
          <a:p>
            <a:r>
              <a:rPr lang="fr-FR" dirty="0"/>
              <a:t>Un archétype de sciences …  différent de celui des sciences de la nature.  »</a:t>
            </a:r>
          </a:p>
        </p:txBody>
      </p:sp>
      <p:sp>
        <p:nvSpPr>
          <p:cNvPr id="4" name="Rectangle 3">
            <a:extLst>
              <a:ext uri="{FF2B5EF4-FFF2-40B4-BE49-F238E27FC236}">
                <a16:creationId xmlns:a16="http://schemas.microsoft.com/office/drawing/2014/main" id="{AE7B64A0-51CB-F8DF-FE6F-B83CDCBFA497}"/>
              </a:ext>
            </a:extLst>
          </p:cNvPr>
          <p:cNvSpPr/>
          <p:nvPr/>
        </p:nvSpPr>
        <p:spPr>
          <a:xfrm>
            <a:off x="424543" y="6019800"/>
            <a:ext cx="11342914" cy="70696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100" dirty="0"/>
              <a:t>Marie-Josée Avenier. “Les Sciences de l’artificiel : une conceptualisation révolutionnaire de sciences fondamentales à parachever”. </a:t>
            </a:r>
            <a:r>
              <a:rPr lang="fr-FR" sz="1100" dirty="0" err="1"/>
              <a:t>fr.</a:t>
            </a:r>
            <a:r>
              <a:rPr lang="fr-FR" sz="1100" dirty="0"/>
              <a:t> In: </a:t>
            </a:r>
            <a:r>
              <a:rPr lang="fr-FR" sz="1100" dirty="0" err="1"/>
              <a:t>Projectics</a:t>
            </a:r>
            <a:r>
              <a:rPr lang="fr-FR" sz="1100" dirty="0"/>
              <a:t> </a:t>
            </a:r>
            <a:r>
              <a:rPr lang="fr-FR" sz="1100" dirty="0" err="1"/>
              <a:t>Proyectica</a:t>
            </a:r>
            <a:r>
              <a:rPr lang="fr-FR" sz="1100" dirty="0"/>
              <a:t> / </a:t>
            </a:r>
            <a:r>
              <a:rPr lang="fr-FR" sz="1100" dirty="0" err="1"/>
              <a:t>Projectique</a:t>
            </a:r>
            <a:r>
              <a:rPr lang="fr-FR" sz="1100" dirty="0"/>
              <a:t> n°24.3 (Sept. 2019), pp. 43–56. </a:t>
            </a:r>
            <a:r>
              <a:rPr lang="fr-FR" sz="1100" dirty="0" err="1"/>
              <a:t>issn</a:t>
            </a:r>
            <a:r>
              <a:rPr lang="fr-FR" sz="1100" dirty="0"/>
              <a:t>: 2031-9703. url: https://</a:t>
            </a:r>
            <a:r>
              <a:rPr lang="fr-FR" sz="1100" dirty="0" err="1"/>
              <a:t>www.cairn.info</a:t>
            </a:r>
            <a:r>
              <a:rPr lang="fr-FR" sz="1100" dirty="0"/>
              <a:t>/revue- </a:t>
            </a:r>
            <a:r>
              <a:rPr lang="fr-FR" sz="1100" dirty="0" err="1"/>
              <a:t>projectique</a:t>
            </a:r>
            <a:r>
              <a:rPr lang="fr-FR" sz="1100" dirty="0"/>
              <a:t>- 2019- 3- page-43.htm?ref=</a:t>
            </a:r>
            <a:r>
              <a:rPr lang="fr-FR" sz="1100" dirty="0" err="1"/>
              <a:t>doi</a:t>
            </a:r>
            <a:r>
              <a:rPr lang="fr-FR" sz="1100" dirty="0"/>
              <a:t>.</a:t>
            </a:r>
          </a:p>
          <a:p>
            <a:r>
              <a:rPr lang="fr-FR" sz="1100" kern="100" dirty="0">
                <a:effectLst/>
                <a:ea typeface="Calibri" panose="020F0502020204030204" pitchFamily="34" charset="0"/>
                <a:cs typeface="Calibri" panose="020F0502020204030204" pitchFamily="34" charset="0"/>
              </a:rPr>
              <a:t>Simon, H. A., &amp; Le </a:t>
            </a:r>
            <a:r>
              <a:rPr lang="fr-FR" sz="1100" kern="100" dirty="0" err="1">
                <a:effectLst/>
                <a:ea typeface="Calibri" panose="020F0502020204030204" pitchFamily="34" charset="0"/>
                <a:cs typeface="Calibri" panose="020F0502020204030204" pitchFamily="34" charset="0"/>
              </a:rPr>
              <a:t>Moigne</a:t>
            </a:r>
            <a:r>
              <a:rPr lang="fr-FR" sz="1100" kern="100" dirty="0">
                <a:effectLst/>
                <a:ea typeface="Calibri" panose="020F0502020204030204" pitchFamily="34" charset="0"/>
                <a:cs typeface="Calibri" panose="020F0502020204030204" pitchFamily="34" charset="0"/>
              </a:rPr>
              <a:t>, J. L. (2004). </a:t>
            </a:r>
            <a:r>
              <a:rPr lang="en-US" sz="1100" i="1" kern="100" dirty="0">
                <a:effectLst/>
                <a:ea typeface="Calibri" panose="020F0502020204030204" pitchFamily="34" charset="0"/>
                <a:cs typeface="Calibri" panose="020F0502020204030204" pitchFamily="34" charset="0"/>
              </a:rPr>
              <a:t>Les Sciences de </a:t>
            </a:r>
            <a:r>
              <a:rPr lang="en-US" sz="1100" i="1" kern="100" dirty="0" err="1">
                <a:effectLst/>
                <a:ea typeface="Calibri" panose="020F0502020204030204" pitchFamily="34" charset="0"/>
                <a:cs typeface="Calibri" panose="020F0502020204030204" pitchFamily="34" charset="0"/>
              </a:rPr>
              <a:t>l’artificiel</a:t>
            </a:r>
            <a:r>
              <a:rPr lang="en-US" sz="1100" kern="100" dirty="0">
                <a:effectLst/>
                <a:ea typeface="Calibri" panose="020F0502020204030204" pitchFamily="34" charset="0"/>
                <a:cs typeface="Calibri" panose="020F0502020204030204" pitchFamily="34" charset="0"/>
              </a:rPr>
              <a:t> (</a:t>
            </a:r>
            <a:r>
              <a:rPr lang="en-US" sz="1100" kern="100" dirty="0" err="1">
                <a:effectLst/>
                <a:ea typeface="Calibri" panose="020F0502020204030204" pitchFamily="34" charset="0"/>
                <a:cs typeface="Calibri" panose="020F0502020204030204" pitchFamily="34" charset="0"/>
              </a:rPr>
              <a:t>Éd</a:t>
            </a:r>
            <a:r>
              <a:rPr lang="en-US" sz="1100" kern="100" dirty="0">
                <a:effectLst/>
                <a:ea typeface="Calibri" panose="020F0502020204030204" pitchFamily="34" charset="0"/>
                <a:cs typeface="Calibri" panose="020F0502020204030204" pitchFamily="34" charset="0"/>
              </a:rPr>
              <a:t>. rev. et </a:t>
            </a:r>
            <a:r>
              <a:rPr lang="en-US" sz="1100" kern="100" dirty="0" err="1">
                <a:effectLst/>
                <a:ea typeface="Calibri" panose="020F0502020204030204" pitchFamily="34" charset="0"/>
                <a:cs typeface="Calibri" panose="020F0502020204030204" pitchFamily="34" charset="0"/>
              </a:rPr>
              <a:t>complétée</a:t>
            </a:r>
            <a:r>
              <a:rPr lang="en-US" sz="1100" kern="100" dirty="0">
                <a:effectLst/>
                <a:ea typeface="Calibri" panose="020F0502020204030204" pitchFamily="34" charset="0"/>
                <a:cs typeface="Calibri" panose="020F0502020204030204" pitchFamily="34" charset="0"/>
              </a:rPr>
              <a:t>).Folio.</a:t>
            </a:r>
            <a:endParaRPr lang="fr-FR" sz="1100" kern="100" dirty="0">
              <a:effectLst/>
              <a:ea typeface="Calibri" panose="020F0502020204030204" pitchFamily="34" charset="0"/>
              <a:cs typeface="Times New Roman" panose="02020603050405020304" pitchFamily="18" charset="0"/>
            </a:endParaRPr>
          </a:p>
          <a:p>
            <a:pPr algn="ctr"/>
            <a:r>
              <a:rPr lang="fr-FR" sz="1100" dirty="0"/>
              <a:t> </a:t>
            </a:r>
          </a:p>
        </p:txBody>
      </p:sp>
      <p:sp>
        <p:nvSpPr>
          <p:cNvPr id="5" name="Espace réservé du numéro de diapositive 3">
            <a:extLst>
              <a:ext uri="{FF2B5EF4-FFF2-40B4-BE49-F238E27FC236}">
                <a16:creationId xmlns:a16="http://schemas.microsoft.com/office/drawing/2014/main" id="{306A6276-37BD-D924-D3E5-A060DD0E223B}"/>
              </a:ext>
            </a:extLst>
          </p:cNvPr>
          <p:cNvSpPr>
            <a:spLocks noGrp="1"/>
          </p:cNvSpPr>
          <p:nvPr>
            <p:ph type="sldNum" sz="quarter" idx="12"/>
          </p:nvPr>
        </p:nvSpPr>
        <p:spPr>
          <a:xfrm>
            <a:off x="10352540" y="295729"/>
            <a:ext cx="838199" cy="767687"/>
          </a:xfrm>
        </p:spPr>
        <p:txBody>
          <a:bodyPr/>
          <a:lstStyle/>
          <a:p>
            <a:fld id="{5ACB155D-BE19-3144-AEA7-BC8E5FBB13AA}" type="slidenum">
              <a:rPr lang="fr-FR" smtClean="0"/>
              <a:t>10</a:t>
            </a:fld>
            <a:endParaRPr lang="fr-FR" dirty="0"/>
          </a:p>
        </p:txBody>
      </p:sp>
    </p:spTree>
    <p:extLst>
      <p:ext uri="{BB962C8B-B14F-4D97-AF65-F5344CB8AC3E}">
        <p14:creationId xmlns:p14="http://schemas.microsoft.com/office/powerpoint/2010/main" val="36036456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CBD0BF-FE65-33E4-3279-F88F9532C56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585F5CA-F1B0-5D33-4F51-CB1BE3309960}"/>
              </a:ext>
            </a:extLst>
          </p:cNvPr>
          <p:cNvSpPr>
            <a:spLocks noGrp="1"/>
          </p:cNvSpPr>
          <p:nvPr>
            <p:ph type="title"/>
          </p:nvPr>
        </p:nvSpPr>
        <p:spPr/>
        <p:txBody>
          <a:bodyPr/>
          <a:lstStyle/>
          <a:p>
            <a:r>
              <a:rPr lang="fr-FR" dirty="0"/>
              <a:t>Les « Sciences de l’Artificiel » (SA) </a:t>
            </a:r>
          </a:p>
        </p:txBody>
      </p:sp>
      <p:sp>
        <p:nvSpPr>
          <p:cNvPr id="4" name="Rectangle 3">
            <a:extLst>
              <a:ext uri="{FF2B5EF4-FFF2-40B4-BE49-F238E27FC236}">
                <a16:creationId xmlns:a16="http://schemas.microsoft.com/office/drawing/2014/main" id="{951989F2-015D-F9A3-8480-D652BCE0765E}"/>
              </a:ext>
            </a:extLst>
          </p:cNvPr>
          <p:cNvSpPr/>
          <p:nvPr/>
        </p:nvSpPr>
        <p:spPr>
          <a:xfrm>
            <a:off x="424543" y="6019800"/>
            <a:ext cx="11342914" cy="533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100" dirty="0" err="1">
                <a:effectLst/>
                <a:ea typeface="Calibri" panose="020F0502020204030204" pitchFamily="34" charset="0"/>
              </a:rPr>
              <a:t>Mandran</a:t>
            </a:r>
            <a:r>
              <a:rPr lang="fr-FR" sz="1100" dirty="0">
                <a:effectLst/>
                <a:ea typeface="Calibri" panose="020F0502020204030204" pitchFamily="34" charset="0"/>
              </a:rPr>
              <a:t>, N., Vermeulen, M., &amp; Prior, E. (2022). </a:t>
            </a:r>
            <a:r>
              <a:rPr lang="fr-FR" sz="1100" dirty="0" err="1">
                <a:effectLst/>
                <a:ea typeface="Calibri" panose="020F0502020204030204" pitchFamily="34" charset="0"/>
              </a:rPr>
              <a:t>THEDRE’s</a:t>
            </a:r>
            <a:r>
              <a:rPr lang="fr-FR" sz="1100" dirty="0">
                <a:effectLst/>
                <a:ea typeface="Calibri" panose="020F0502020204030204" pitchFamily="34" charset="0"/>
              </a:rPr>
              <a:t> Framework : </a:t>
            </a:r>
            <a:r>
              <a:rPr lang="fr-FR" sz="1100" dirty="0" err="1">
                <a:effectLst/>
                <a:ea typeface="Calibri" panose="020F0502020204030204" pitchFamily="34" charset="0"/>
              </a:rPr>
              <a:t>Empowering</a:t>
            </a:r>
            <a:r>
              <a:rPr lang="fr-FR" sz="1100" dirty="0">
                <a:effectLst/>
                <a:ea typeface="Calibri" panose="020F0502020204030204" pitchFamily="34" charset="0"/>
              </a:rPr>
              <a:t> PhD Candidates to </a:t>
            </a:r>
            <a:r>
              <a:rPr lang="fr-FR" sz="1100" dirty="0" err="1">
                <a:effectLst/>
                <a:ea typeface="Calibri" panose="020F0502020204030204" pitchFamily="34" charset="0"/>
              </a:rPr>
              <a:t>Efficiently</a:t>
            </a:r>
            <a:r>
              <a:rPr lang="fr-FR" sz="1100" dirty="0">
                <a:effectLst/>
                <a:ea typeface="Calibri" panose="020F0502020204030204" pitchFamily="34" charset="0"/>
              </a:rPr>
              <a:t> </a:t>
            </a:r>
            <a:r>
              <a:rPr lang="fr-FR" sz="1100" dirty="0" err="1">
                <a:effectLst/>
                <a:ea typeface="Calibri" panose="020F0502020204030204" pitchFamily="34" charset="0"/>
              </a:rPr>
              <a:t>Implement</a:t>
            </a:r>
            <a:r>
              <a:rPr lang="fr-FR" sz="1100" dirty="0">
                <a:effectLst/>
                <a:ea typeface="Calibri" panose="020F0502020204030204" pitchFamily="34" charset="0"/>
              </a:rPr>
              <a:t> Design-</a:t>
            </a:r>
            <a:r>
              <a:rPr lang="fr-FR" sz="1100" dirty="0" err="1">
                <a:effectLst/>
                <a:ea typeface="Calibri" panose="020F0502020204030204" pitchFamily="34" charset="0"/>
              </a:rPr>
              <a:t>Based</a:t>
            </a:r>
            <a:r>
              <a:rPr lang="fr-FR" sz="1100" dirty="0">
                <a:effectLst/>
                <a:ea typeface="Calibri" panose="020F0502020204030204" pitchFamily="34" charset="0"/>
              </a:rPr>
              <a:t> </a:t>
            </a:r>
            <a:r>
              <a:rPr lang="fr-FR" sz="1100" dirty="0" err="1">
                <a:effectLst/>
                <a:ea typeface="Calibri" panose="020F0502020204030204" pitchFamily="34" charset="0"/>
              </a:rPr>
              <a:t>Research</a:t>
            </a:r>
            <a:r>
              <a:rPr lang="fr-FR" sz="1100" dirty="0">
                <a:effectLst/>
                <a:ea typeface="Calibri" panose="020F0502020204030204" pitchFamily="34" charset="0"/>
              </a:rPr>
              <a:t>. </a:t>
            </a:r>
            <a:r>
              <a:rPr lang="fr-FR" sz="1100" i="1" dirty="0">
                <a:effectLst/>
                <a:ea typeface="Calibri" panose="020F0502020204030204" pitchFamily="34" charset="0"/>
              </a:rPr>
              <a:t>Education and Information Technologies</a:t>
            </a:r>
            <a:r>
              <a:rPr lang="fr-FR" sz="1100" dirty="0">
                <a:effectLst/>
                <a:ea typeface="Calibri" panose="020F0502020204030204" pitchFamily="34" charset="0"/>
              </a:rPr>
              <a:t>, </a:t>
            </a:r>
            <a:r>
              <a:rPr lang="fr-FR" sz="1100" i="1" dirty="0">
                <a:effectLst/>
                <a:ea typeface="Calibri" panose="020F0502020204030204" pitchFamily="34" charset="0"/>
              </a:rPr>
              <a:t>27</a:t>
            </a:r>
            <a:r>
              <a:rPr lang="fr-FR" sz="1100" dirty="0">
                <a:effectLst/>
                <a:ea typeface="Calibri" panose="020F0502020204030204" pitchFamily="34" charset="0"/>
              </a:rPr>
              <a:t>(7), 9563‑9586. https://</a:t>
            </a:r>
            <a:r>
              <a:rPr lang="fr-FR" sz="1100" dirty="0" err="1">
                <a:effectLst/>
                <a:ea typeface="Calibri" panose="020F0502020204030204" pitchFamily="34" charset="0"/>
              </a:rPr>
              <a:t>doi.org</a:t>
            </a:r>
            <a:r>
              <a:rPr lang="fr-FR" sz="1100" dirty="0">
                <a:effectLst/>
                <a:ea typeface="Calibri" panose="020F0502020204030204" pitchFamily="34" charset="0"/>
              </a:rPr>
              <a:t>/10.1007/s10639-022-10993-x</a:t>
            </a:r>
            <a:r>
              <a:rPr lang="fr-FR" sz="1100" dirty="0">
                <a:effectLst/>
              </a:rPr>
              <a:t> </a:t>
            </a:r>
            <a:endParaRPr lang="fr-FR" sz="1100" kern="100" dirty="0">
              <a:effectLst/>
              <a:ea typeface="Calibri" panose="020F0502020204030204" pitchFamily="34" charset="0"/>
              <a:cs typeface="Times New Roman" panose="02020603050405020304" pitchFamily="18" charset="0"/>
            </a:endParaRPr>
          </a:p>
        </p:txBody>
      </p:sp>
      <p:pic>
        <p:nvPicPr>
          <p:cNvPr id="7" name="Image 6">
            <a:extLst>
              <a:ext uri="{FF2B5EF4-FFF2-40B4-BE49-F238E27FC236}">
                <a16:creationId xmlns:a16="http://schemas.microsoft.com/office/drawing/2014/main" id="{174E596C-3A39-5C9C-9C70-7563EF6B52FD}"/>
              </a:ext>
            </a:extLst>
          </p:cNvPr>
          <p:cNvPicPr>
            <a:picLocks noChangeAspect="1"/>
          </p:cNvPicPr>
          <p:nvPr/>
        </p:nvPicPr>
        <p:blipFill>
          <a:blip r:embed="rId2"/>
          <a:stretch>
            <a:fillRect/>
          </a:stretch>
        </p:blipFill>
        <p:spPr>
          <a:xfrm>
            <a:off x="1567249" y="2814385"/>
            <a:ext cx="8767096" cy="2696728"/>
          </a:xfrm>
          <a:prstGeom prst="rect">
            <a:avLst/>
          </a:prstGeom>
        </p:spPr>
      </p:pic>
      <p:sp>
        <p:nvSpPr>
          <p:cNvPr id="3" name="Espace réservé du numéro de diapositive 3">
            <a:extLst>
              <a:ext uri="{FF2B5EF4-FFF2-40B4-BE49-F238E27FC236}">
                <a16:creationId xmlns:a16="http://schemas.microsoft.com/office/drawing/2014/main" id="{405401CC-7448-00D0-25A7-4148E5AA26F9}"/>
              </a:ext>
            </a:extLst>
          </p:cNvPr>
          <p:cNvSpPr>
            <a:spLocks noGrp="1"/>
          </p:cNvSpPr>
          <p:nvPr>
            <p:ph type="sldNum" sz="quarter" idx="12"/>
          </p:nvPr>
        </p:nvSpPr>
        <p:spPr>
          <a:xfrm>
            <a:off x="10352540" y="295729"/>
            <a:ext cx="838199" cy="767687"/>
          </a:xfrm>
        </p:spPr>
        <p:txBody>
          <a:bodyPr/>
          <a:lstStyle/>
          <a:p>
            <a:fld id="{5ACB155D-BE19-3144-AEA7-BC8E5FBB13AA}" type="slidenum">
              <a:rPr lang="fr-FR" smtClean="0"/>
              <a:t>11</a:t>
            </a:fld>
            <a:endParaRPr lang="fr-FR" dirty="0"/>
          </a:p>
        </p:txBody>
      </p:sp>
    </p:spTree>
    <p:extLst>
      <p:ext uri="{BB962C8B-B14F-4D97-AF65-F5344CB8AC3E}">
        <p14:creationId xmlns:p14="http://schemas.microsoft.com/office/powerpoint/2010/main" val="40388958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B0386CB5-CC4A-7092-E237-96FD6A7EF012}"/>
              </a:ext>
            </a:extLst>
          </p:cNvPr>
          <p:cNvSpPr>
            <a:spLocks noGrp="1"/>
          </p:cNvSpPr>
          <p:nvPr>
            <p:ph type="sldNum" sz="quarter" idx="12"/>
          </p:nvPr>
        </p:nvSpPr>
        <p:spPr/>
        <p:txBody>
          <a:bodyPr/>
          <a:lstStyle/>
          <a:p>
            <a:fld id="{177CE31D-10EA-2648-A0B7-1E8593C1F3C0}" type="slidenum">
              <a:rPr lang="fr-FR" smtClean="0"/>
              <a:t>12</a:t>
            </a:fld>
            <a:endParaRPr lang="fr-FR"/>
          </a:p>
        </p:txBody>
      </p:sp>
      <p:pic>
        <p:nvPicPr>
          <p:cNvPr id="3" name="Image 2">
            <a:extLst>
              <a:ext uri="{FF2B5EF4-FFF2-40B4-BE49-F238E27FC236}">
                <a16:creationId xmlns:a16="http://schemas.microsoft.com/office/drawing/2014/main" id="{CA3F5D7B-AA2C-D184-180F-AA3C86814326}"/>
              </a:ext>
            </a:extLst>
          </p:cNvPr>
          <p:cNvPicPr>
            <a:picLocks noChangeAspect="1"/>
          </p:cNvPicPr>
          <p:nvPr/>
        </p:nvPicPr>
        <p:blipFill>
          <a:blip r:embed="rId2"/>
          <a:stretch>
            <a:fillRect/>
          </a:stretch>
        </p:blipFill>
        <p:spPr>
          <a:xfrm>
            <a:off x="6892703" y="2554555"/>
            <a:ext cx="4476017" cy="2121659"/>
          </a:xfrm>
          <a:prstGeom prst="rect">
            <a:avLst/>
          </a:prstGeom>
        </p:spPr>
      </p:pic>
      <p:pic>
        <p:nvPicPr>
          <p:cNvPr id="6" name="Image 5">
            <a:extLst>
              <a:ext uri="{FF2B5EF4-FFF2-40B4-BE49-F238E27FC236}">
                <a16:creationId xmlns:a16="http://schemas.microsoft.com/office/drawing/2014/main" id="{DD7B873B-40C6-FB43-EA48-AE01CEA948A9}"/>
              </a:ext>
            </a:extLst>
          </p:cNvPr>
          <p:cNvPicPr>
            <a:picLocks noChangeAspect="1"/>
          </p:cNvPicPr>
          <p:nvPr/>
        </p:nvPicPr>
        <p:blipFill>
          <a:blip r:embed="rId3"/>
          <a:stretch>
            <a:fillRect/>
          </a:stretch>
        </p:blipFill>
        <p:spPr>
          <a:xfrm>
            <a:off x="4814368" y="5013756"/>
            <a:ext cx="2238116" cy="1557200"/>
          </a:xfrm>
          <a:prstGeom prst="rect">
            <a:avLst/>
          </a:prstGeom>
        </p:spPr>
      </p:pic>
      <p:pic>
        <p:nvPicPr>
          <p:cNvPr id="9" name="Image 8">
            <a:extLst>
              <a:ext uri="{FF2B5EF4-FFF2-40B4-BE49-F238E27FC236}">
                <a16:creationId xmlns:a16="http://schemas.microsoft.com/office/drawing/2014/main" id="{9C235365-02DA-F859-A802-A2491612B0E6}"/>
              </a:ext>
            </a:extLst>
          </p:cNvPr>
          <p:cNvPicPr>
            <a:picLocks noChangeAspect="1"/>
          </p:cNvPicPr>
          <p:nvPr/>
        </p:nvPicPr>
        <p:blipFill>
          <a:blip r:embed="rId4"/>
          <a:stretch>
            <a:fillRect/>
          </a:stretch>
        </p:blipFill>
        <p:spPr>
          <a:xfrm>
            <a:off x="2518308" y="3413632"/>
            <a:ext cx="2079226" cy="1446650"/>
          </a:xfrm>
          <a:prstGeom prst="rect">
            <a:avLst/>
          </a:prstGeom>
        </p:spPr>
      </p:pic>
      <p:sp>
        <p:nvSpPr>
          <p:cNvPr id="10" name="Titre 9">
            <a:extLst>
              <a:ext uri="{FF2B5EF4-FFF2-40B4-BE49-F238E27FC236}">
                <a16:creationId xmlns:a16="http://schemas.microsoft.com/office/drawing/2014/main" id="{D3B8479B-5A13-22B0-474B-F954C1199287}"/>
              </a:ext>
            </a:extLst>
          </p:cNvPr>
          <p:cNvSpPr>
            <a:spLocks noGrp="1"/>
          </p:cNvSpPr>
          <p:nvPr>
            <p:ph type="title"/>
          </p:nvPr>
        </p:nvSpPr>
        <p:spPr>
          <a:xfrm>
            <a:off x="788493" y="844635"/>
            <a:ext cx="9727107" cy="706964"/>
          </a:xfrm>
        </p:spPr>
        <p:txBody>
          <a:bodyPr/>
          <a:lstStyle/>
          <a:p>
            <a:r>
              <a:rPr lang="fr-FR" sz="3200" dirty="0"/>
              <a:t>Recherche sur la conception de jeux sérieux </a:t>
            </a:r>
          </a:p>
        </p:txBody>
      </p:sp>
      <p:pic>
        <p:nvPicPr>
          <p:cNvPr id="2" name="Image 1">
            <a:extLst>
              <a:ext uri="{FF2B5EF4-FFF2-40B4-BE49-F238E27FC236}">
                <a16:creationId xmlns:a16="http://schemas.microsoft.com/office/drawing/2014/main" id="{94CE2578-AACC-9F9D-CEC7-E117C816C647}"/>
              </a:ext>
            </a:extLst>
          </p:cNvPr>
          <p:cNvPicPr>
            <a:picLocks noChangeAspect="1"/>
          </p:cNvPicPr>
          <p:nvPr/>
        </p:nvPicPr>
        <p:blipFill>
          <a:blip r:embed="rId5"/>
          <a:stretch>
            <a:fillRect/>
          </a:stretch>
        </p:blipFill>
        <p:spPr>
          <a:xfrm>
            <a:off x="675360" y="2248121"/>
            <a:ext cx="1606670" cy="1291316"/>
          </a:xfrm>
          <a:prstGeom prst="rect">
            <a:avLst/>
          </a:prstGeom>
        </p:spPr>
      </p:pic>
      <p:sp>
        <p:nvSpPr>
          <p:cNvPr id="5" name="ZoneTexte 4">
            <a:extLst>
              <a:ext uri="{FF2B5EF4-FFF2-40B4-BE49-F238E27FC236}">
                <a16:creationId xmlns:a16="http://schemas.microsoft.com/office/drawing/2014/main" id="{2D5027FB-DA64-DA5E-317D-5C64CFB81F1E}"/>
              </a:ext>
            </a:extLst>
          </p:cNvPr>
          <p:cNvSpPr txBox="1"/>
          <p:nvPr/>
        </p:nvSpPr>
        <p:spPr>
          <a:xfrm>
            <a:off x="9673692" y="4613646"/>
            <a:ext cx="1871663" cy="400110"/>
          </a:xfrm>
          <a:prstGeom prst="rect">
            <a:avLst/>
          </a:prstGeom>
          <a:noFill/>
        </p:spPr>
        <p:txBody>
          <a:bodyPr wrap="square" rtlCol="0">
            <a:spAutoFit/>
          </a:bodyPr>
          <a:lstStyle/>
          <a:p>
            <a:r>
              <a:rPr lang="fr-FR" sz="1000" i="1" dirty="0">
                <a:solidFill>
                  <a:schemeClr val="accent1">
                    <a:lumMod val="60000"/>
                    <a:lumOff val="40000"/>
                  </a:schemeClr>
                </a:solidFill>
              </a:rPr>
              <a:t>Connaissance scientifique</a:t>
            </a:r>
          </a:p>
          <a:p>
            <a:endParaRPr lang="fr-FR" sz="1000" i="1" dirty="0">
              <a:solidFill>
                <a:schemeClr val="accent1">
                  <a:lumMod val="60000"/>
                  <a:lumOff val="40000"/>
                </a:schemeClr>
              </a:solidFill>
            </a:endParaRPr>
          </a:p>
        </p:txBody>
      </p:sp>
      <p:sp>
        <p:nvSpPr>
          <p:cNvPr id="7" name="ZoneTexte 6">
            <a:extLst>
              <a:ext uri="{FF2B5EF4-FFF2-40B4-BE49-F238E27FC236}">
                <a16:creationId xmlns:a16="http://schemas.microsoft.com/office/drawing/2014/main" id="{5511DF33-290D-916F-E1CF-0E8515B64101}"/>
              </a:ext>
            </a:extLst>
          </p:cNvPr>
          <p:cNvSpPr txBox="1"/>
          <p:nvPr/>
        </p:nvSpPr>
        <p:spPr>
          <a:xfrm>
            <a:off x="410367" y="1994271"/>
            <a:ext cx="1871663" cy="400110"/>
          </a:xfrm>
          <a:prstGeom prst="rect">
            <a:avLst/>
          </a:prstGeom>
          <a:noFill/>
        </p:spPr>
        <p:txBody>
          <a:bodyPr wrap="square" rtlCol="0">
            <a:spAutoFit/>
          </a:bodyPr>
          <a:lstStyle/>
          <a:p>
            <a:r>
              <a:rPr lang="fr-FR" sz="1000" i="1" dirty="0">
                <a:solidFill>
                  <a:schemeClr val="accent1">
                    <a:lumMod val="60000"/>
                    <a:lumOff val="40000"/>
                  </a:schemeClr>
                </a:solidFill>
              </a:rPr>
              <a:t>Outils activables</a:t>
            </a:r>
          </a:p>
          <a:p>
            <a:endParaRPr lang="fr-FR" sz="1000" i="1" dirty="0">
              <a:solidFill>
                <a:schemeClr val="accent1">
                  <a:lumMod val="60000"/>
                  <a:lumOff val="40000"/>
                </a:schemeClr>
              </a:solidFill>
            </a:endParaRPr>
          </a:p>
        </p:txBody>
      </p:sp>
    </p:spTree>
    <p:extLst>
      <p:ext uri="{BB962C8B-B14F-4D97-AF65-F5344CB8AC3E}">
        <p14:creationId xmlns:p14="http://schemas.microsoft.com/office/powerpoint/2010/main" val="37420662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BC187B-5844-DA3A-09B3-3EABE9240A9D}"/>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B995D06C-71CB-F407-40AC-775A5BEC56D5}"/>
              </a:ext>
            </a:extLst>
          </p:cNvPr>
          <p:cNvSpPr>
            <a:spLocks noGrp="1"/>
          </p:cNvSpPr>
          <p:nvPr>
            <p:ph type="sldNum" sz="quarter" idx="12"/>
          </p:nvPr>
        </p:nvSpPr>
        <p:spPr/>
        <p:txBody>
          <a:bodyPr/>
          <a:lstStyle/>
          <a:p>
            <a:fld id="{177CE31D-10EA-2648-A0B7-1E8593C1F3C0}" type="slidenum">
              <a:rPr lang="fr-FR" smtClean="0"/>
              <a:t>13</a:t>
            </a:fld>
            <a:endParaRPr lang="fr-FR"/>
          </a:p>
        </p:txBody>
      </p:sp>
      <p:pic>
        <p:nvPicPr>
          <p:cNvPr id="3" name="Image 2">
            <a:extLst>
              <a:ext uri="{FF2B5EF4-FFF2-40B4-BE49-F238E27FC236}">
                <a16:creationId xmlns:a16="http://schemas.microsoft.com/office/drawing/2014/main" id="{84573FD6-E7A5-C113-EFBD-4ACCB37BD9E2}"/>
              </a:ext>
            </a:extLst>
          </p:cNvPr>
          <p:cNvPicPr>
            <a:picLocks noChangeAspect="1"/>
          </p:cNvPicPr>
          <p:nvPr/>
        </p:nvPicPr>
        <p:blipFill>
          <a:blip r:embed="rId2"/>
          <a:stretch>
            <a:fillRect/>
          </a:stretch>
        </p:blipFill>
        <p:spPr>
          <a:xfrm>
            <a:off x="6892703" y="2554555"/>
            <a:ext cx="4476017" cy="2121659"/>
          </a:xfrm>
          <a:prstGeom prst="rect">
            <a:avLst/>
          </a:prstGeom>
        </p:spPr>
      </p:pic>
      <p:pic>
        <p:nvPicPr>
          <p:cNvPr id="6" name="Image 5">
            <a:extLst>
              <a:ext uri="{FF2B5EF4-FFF2-40B4-BE49-F238E27FC236}">
                <a16:creationId xmlns:a16="http://schemas.microsoft.com/office/drawing/2014/main" id="{818ED379-65A4-B5DA-A5A7-F404A5AC55A4}"/>
              </a:ext>
            </a:extLst>
          </p:cNvPr>
          <p:cNvPicPr>
            <a:picLocks noChangeAspect="1"/>
          </p:cNvPicPr>
          <p:nvPr/>
        </p:nvPicPr>
        <p:blipFill>
          <a:blip r:embed="rId3"/>
          <a:stretch>
            <a:fillRect/>
          </a:stretch>
        </p:blipFill>
        <p:spPr>
          <a:xfrm>
            <a:off x="4814368" y="5013756"/>
            <a:ext cx="2238116" cy="1557200"/>
          </a:xfrm>
          <a:prstGeom prst="rect">
            <a:avLst/>
          </a:prstGeom>
        </p:spPr>
      </p:pic>
      <p:pic>
        <p:nvPicPr>
          <p:cNvPr id="9" name="Image 8">
            <a:extLst>
              <a:ext uri="{FF2B5EF4-FFF2-40B4-BE49-F238E27FC236}">
                <a16:creationId xmlns:a16="http://schemas.microsoft.com/office/drawing/2014/main" id="{7FBB754B-CB5A-A0D9-FF30-129591757469}"/>
              </a:ext>
            </a:extLst>
          </p:cNvPr>
          <p:cNvPicPr>
            <a:picLocks noChangeAspect="1"/>
          </p:cNvPicPr>
          <p:nvPr/>
        </p:nvPicPr>
        <p:blipFill>
          <a:blip r:embed="rId4"/>
          <a:stretch>
            <a:fillRect/>
          </a:stretch>
        </p:blipFill>
        <p:spPr>
          <a:xfrm>
            <a:off x="2518308" y="3413632"/>
            <a:ext cx="2079226" cy="1446650"/>
          </a:xfrm>
          <a:prstGeom prst="rect">
            <a:avLst/>
          </a:prstGeom>
        </p:spPr>
      </p:pic>
      <p:sp>
        <p:nvSpPr>
          <p:cNvPr id="10" name="Titre 9">
            <a:extLst>
              <a:ext uri="{FF2B5EF4-FFF2-40B4-BE49-F238E27FC236}">
                <a16:creationId xmlns:a16="http://schemas.microsoft.com/office/drawing/2014/main" id="{41DF8A2F-025A-C6CA-2D22-522CB5BFF47A}"/>
              </a:ext>
            </a:extLst>
          </p:cNvPr>
          <p:cNvSpPr>
            <a:spLocks noGrp="1"/>
          </p:cNvSpPr>
          <p:nvPr>
            <p:ph type="title"/>
          </p:nvPr>
        </p:nvSpPr>
        <p:spPr>
          <a:xfrm>
            <a:off x="788493" y="844635"/>
            <a:ext cx="9727107" cy="706964"/>
          </a:xfrm>
        </p:spPr>
        <p:txBody>
          <a:bodyPr/>
          <a:lstStyle/>
          <a:p>
            <a:r>
              <a:rPr lang="fr-FR" sz="3200" dirty="0"/>
              <a:t>Recherche sur la conception de jeux sérieux </a:t>
            </a:r>
          </a:p>
        </p:txBody>
      </p:sp>
      <p:pic>
        <p:nvPicPr>
          <p:cNvPr id="35" name="Image 34">
            <a:extLst>
              <a:ext uri="{FF2B5EF4-FFF2-40B4-BE49-F238E27FC236}">
                <a16:creationId xmlns:a16="http://schemas.microsoft.com/office/drawing/2014/main" id="{F9A8CFBB-7FEA-29AF-EA65-D2C5F97A2515}"/>
              </a:ext>
            </a:extLst>
          </p:cNvPr>
          <p:cNvPicPr>
            <a:picLocks noChangeAspect="1"/>
          </p:cNvPicPr>
          <p:nvPr/>
        </p:nvPicPr>
        <p:blipFill>
          <a:blip r:embed="rId5"/>
          <a:stretch>
            <a:fillRect/>
          </a:stretch>
        </p:blipFill>
        <p:spPr>
          <a:xfrm>
            <a:off x="426817" y="4860282"/>
            <a:ext cx="1892562" cy="1641740"/>
          </a:xfrm>
          <a:prstGeom prst="rect">
            <a:avLst/>
          </a:prstGeom>
        </p:spPr>
      </p:pic>
      <p:pic>
        <p:nvPicPr>
          <p:cNvPr id="2" name="Image 1">
            <a:extLst>
              <a:ext uri="{FF2B5EF4-FFF2-40B4-BE49-F238E27FC236}">
                <a16:creationId xmlns:a16="http://schemas.microsoft.com/office/drawing/2014/main" id="{9DD7589B-D3D8-B242-B6B0-B6F835B6C88D}"/>
              </a:ext>
            </a:extLst>
          </p:cNvPr>
          <p:cNvPicPr>
            <a:picLocks noChangeAspect="1"/>
          </p:cNvPicPr>
          <p:nvPr/>
        </p:nvPicPr>
        <p:blipFill>
          <a:blip r:embed="rId6"/>
          <a:stretch>
            <a:fillRect/>
          </a:stretch>
        </p:blipFill>
        <p:spPr>
          <a:xfrm>
            <a:off x="675360" y="2248121"/>
            <a:ext cx="1606670" cy="1291316"/>
          </a:xfrm>
          <a:prstGeom prst="rect">
            <a:avLst/>
          </a:prstGeom>
        </p:spPr>
      </p:pic>
      <p:sp>
        <p:nvSpPr>
          <p:cNvPr id="5" name="ZoneTexte 4">
            <a:extLst>
              <a:ext uri="{FF2B5EF4-FFF2-40B4-BE49-F238E27FC236}">
                <a16:creationId xmlns:a16="http://schemas.microsoft.com/office/drawing/2014/main" id="{B5353F71-7C00-AA25-3DFB-7911928BE390}"/>
              </a:ext>
            </a:extLst>
          </p:cNvPr>
          <p:cNvSpPr txBox="1"/>
          <p:nvPr/>
        </p:nvSpPr>
        <p:spPr>
          <a:xfrm>
            <a:off x="9673692" y="4613646"/>
            <a:ext cx="1871663" cy="400110"/>
          </a:xfrm>
          <a:prstGeom prst="rect">
            <a:avLst/>
          </a:prstGeom>
          <a:noFill/>
        </p:spPr>
        <p:txBody>
          <a:bodyPr wrap="square" rtlCol="0">
            <a:spAutoFit/>
          </a:bodyPr>
          <a:lstStyle/>
          <a:p>
            <a:r>
              <a:rPr lang="fr-FR" sz="1000" i="1" dirty="0">
                <a:solidFill>
                  <a:schemeClr val="accent1">
                    <a:lumMod val="60000"/>
                    <a:lumOff val="40000"/>
                  </a:schemeClr>
                </a:solidFill>
              </a:rPr>
              <a:t>Connaissance scientifique</a:t>
            </a:r>
          </a:p>
          <a:p>
            <a:endParaRPr lang="fr-FR" sz="1000" i="1" dirty="0">
              <a:solidFill>
                <a:schemeClr val="accent1">
                  <a:lumMod val="60000"/>
                  <a:lumOff val="40000"/>
                </a:schemeClr>
              </a:solidFill>
            </a:endParaRPr>
          </a:p>
        </p:txBody>
      </p:sp>
      <p:sp>
        <p:nvSpPr>
          <p:cNvPr id="7" name="ZoneTexte 6">
            <a:extLst>
              <a:ext uri="{FF2B5EF4-FFF2-40B4-BE49-F238E27FC236}">
                <a16:creationId xmlns:a16="http://schemas.microsoft.com/office/drawing/2014/main" id="{3540275B-A992-C5F3-5E30-3D98F7386923}"/>
              </a:ext>
            </a:extLst>
          </p:cNvPr>
          <p:cNvSpPr txBox="1"/>
          <p:nvPr/>
        </p:nvSpPr>
        <p:spPr>
          <a:xfrm>
            <a:off x="410367" y="1994271"/>
            <a:ext cx="1871663" cy="400110"/>
          </a:xfrm>
          <a:prstGeom prst="rect">
            <a:avLst/>
          </a:prstGeom>
          <a:noFill/>
        </p:spPr>
        <p:txBody>
          <a:bodyPr wrap="square" rtlCol="0">
            <a:spAutoFit/>
          </a:bodyPr>
          <a:lstStyle/>
          <a:p>
            <a:r>
              <a:rPr lang="fr-FR" sz="1000" i="1" dirty="0">
                <a:solidFill>
                  <a:schemeClr val="accent1">
                    <a:lumMod val="60000"/>
                    <a:lumOff val="40000"/>
                  </a:schemeClr>
                </a:solidFill>
              </a:rPr>
              <a:t>Outils activables</a:t>
            </a:r>
          </a:p>
          <a:p>
            <a:endParaRPr lang="fr-FR" sz="1000" i="1" dirty="0">
              <a:solidFill>
                <a:schemeClr val="accent1">
                  <a:lumMod val="60000"/>
                  <a:lumOff val="40000"/>
                </a:schemeClr>
              </a:solidFill>
            </a:endParaRPr>
          </a:p>
        </p:txBody>
      </p:sp>
      <p:sp>
        <p:nvSpPr>
          <p:cNvPr id="8" name="ZoneTexte 7">
            <a:extLst>
              <a:ext uri="{FF2B5EF4-FFF2-40B4-BE49-F238E27FC236}">
                <a16:creationId xmlns:a16="http://schemas.microsoft.com/office/drawing/2014/main" id="{33FC94CF-AFB9-5D28-89CB-7A95F24303B3}"/>
              </a:ext>
            </a:extLst>
          </p:cNvPr>
          <p:cNvSpPr txBox="1"/>
          <p:nvPr/>
        </p:nvSpPr>
        <p:spPr>
          <a:xfrm>
            <a:off x="463728" y="6489679"/>
            <a:ext cx="1871663" cy="246221"/>
          </a:xfrm>
          <a:prstGeom prst="rect">
            <a:avLst/>
          </a:prstGeom>
          <a:noFill/>
        </p:spPr>
        <p:txBody>
          <a:bodyPr wrap="square" rtlCol="0">
            <a:spAutoFit/>
          </a:bodyPr>
          <a:lstStyle/>
          <a:p>
            <a:r>
              <a:rPr lang="fr-FR" sz="1000" i="1" dirty="0">
                <a:solidFill>
                  <a:schemeClr val="accent1">
                    <a:lumMod val="60000"/>
                    <a:lumOff val="40000"/>
                  </a:schemeClr>
                </a:solidFill>
              </a:rPr>
              <a:t>Utilisateurs et contexte</a:t>
            </a:r>
          </a:p>
        </p:txBody>
      </p:sp>
      <p:pic>
        <p:nvPicPr>
          <p:cNvPr id="11" name="Image 10">
            <a:extLst>
              <a:ext uri="{FF2B5EF4-FFF2-40B4-BE49-F238E27FC236}">
                <a16:creationId xmlns:a16="http://schemas.microsoft.com/office/drawing/2014/main" id="{F98DE414-4FA8-28CD-D820-4002C5045FAA}"/>
              </a:ext>
            </a:extLst>
          </p:cNvPr>
          <p:cNvPicPr>
            <a:picLocks noChangeAspect="1"/>
          </p:cNvPicPr>
          <p:nvPr/>
        </p:nvPicPr>
        <p:blipFill>
          <a:blip r:embed="rId7"/>
          <a:stretch>
            <a:fillRect/>
          </a:stretch>
        </p:blipFill>
        <p:spPr>
          <a:xfrm>
            <a:off x="9130711" y="5036706"/>
            <a:ext cx="2882900" cy="1511300"/>
          </a:xfrm>
          <a:prstGeom prst="rect">
            <a:avLst/>
          </a:prstGeom>
        </p:spPr>
      </p:pic>
      <p:sp>
        <p:nvSpPr>
          <p:cNvPr id="12" name="ZoneTexte 11">
            <a:extLst>
              <a:ext uri="{FF2B5EF4-FFF2-40B4-BE49-F238E27FC236}">
                <a16:creationId xmlns:a16="http://schemas.microsoft.com/office/drawing/2014/main" id="{A6819B69-BA8F-E828-0087-AF286D3141E9}"/>
              </a:ext>
            </a:extLst>
          </p:cNvPr>
          <p:cNvSpPr txBox="1"/>
          <p:nvPr/>
        </p:nvSpPr>
        <p:spPr>
          <a:xfrm>
            <a:off x="9856609" y="6424895"/>
            <a:ext cx="1871663" cy="246221"/>
          </a:xfrm>
          <a:prstGeom prst="rect">
            <a:avLst/>
          </a:prstGeom>
          <a:noFill/>
        </p:spPr>
        <p:txBody>
          <a:bodyPr wrap="square" rtlCol="0">
            <a:spAutoFit/>
          </a:bodyPr>
          <a:lstStyle/>
          <a:p>
            <a:r>
              <a:rPr lang="fr-FR" sz="1000" i="1" dirty="0">
                <a:solidFill>
                  <a:schemeClr val="accent1">
                    <a:lumMod val="60000"/>
                    <a:lumOff val="40000"/>
                  </a:schemeClr>
                </a:solidFill>
              </a:rPr>
              <a:t>Experts</a:t>
            </a:r>
          </a:p>
        </p:txBody>
      </p:sp>
    </p:spTree>
    <p:extLst>
      <p:ext uri="{BB962C8B-B14F-4D97-AF65-F5344CB8AC3E}">
        <p14:creationId xmlns:p14="http://schemas.microsoft.com/office/powerpoint/2010/main" val="27084341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41A291-9252-2811-9130-2158B9C649AB}"/>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2677762E-1A0F-AD75-111B-652447AC04BD}"/>
              </a:ext>
            </a:extLst>
          </p:cNvPr>
          <p:cNvSpPr>
            <a:spLocks noGrp="1"/>
          </p:cNvSpPr>
          <p:nvPr>
            <p:ph type="sldNum" sz="quarter" idx="12"/>
          </p:nvPr>
        </p:nvSpPr>
        <p:spPr/>
        <p:txBody>
          <a:bodyPr/>
          <a:lstStyle/>
          <a:p>
            <a:fld id="{177CE31D-10EA-2648-A0B7-1E8593C1F3C0}" type="slidenum">
              <a:rPr lang="fr-FR" smtClean="0"/>
              <a:t>14</a:t>
            </a:fld>
            <a:endParaRPr lang="fr-FR"/>
          </a:p>
        </p:txBody>
      </p:sp>
      <p:pic>
        <p:nvPicPr>
          <p:cNvPr id="3" name="Image 2">
            <a:extLst>
              <a:ext uri="{FF2B5EF4-FFF2-40B4-BE49-F238E27FC236}">
                <a16:creationId xmlns:a16="http://schemas.microsoft.com/office/drawing/2014/main" id="{0A01B3EE-DC18-206C-3CE3-CD17C86A2CD2}"/>
              </a:ext>
            </a:extLst>
          </p:cNvPr>
          <p:cNvPicPr>
            <a:picLocks noChangeAspect="1"/>
          </p:cNvPicPr>
          <p:nvPr/>
        </p:nvPicPr>
        <p:blipFill>
          <a:blip r:embed="rId2"/>
          <a:stretch>
            <a:fillRect/>
          </a:stretch>
        </p:blipFill>
        <p:spPr>
          <a:xfrm>
            <a:off x="6892703" y="2554555"/>
            <a:ext cx="4476017" cy="2121659"/>
          </a:xfrm>
          <a:prstGeom prst="rect">
            <a:avLst/>
          </a:prstGeom>
        </p:spPr>
      </p:pic>
      <p:pic>
        <p:nvPicPr>
          <p:cNvPr id="6" name="Image 5">
            <a:extLst>
              <a:ext uri="{FF2B5EF4-FFF2-40B4-BE49-F238E27FC236}">
                <a16:creationId xmlns:a16="http://schemas.microsoft.com/office/drawing/2014/main" id="{C1F35FC0-B334-3A93-A14B-93E49A5A14A7}"/>
              </a:ext>
            </a:extLst>
          </p:cNvPr>
          <p:cNvPicPr>
            <a:picLocks noChangeAspect="1"/>
          </p:cNvPicPr>
          <p:nvPr/>
        </p:nvPicPr>
        <p:blipFill>
          <a:blip r:embed="rId3"/>
          <a:stretch>
            <a:fillRect/>
          </a:stretch>
        </p:blipFill>
        <p:spPr>
          <a:xfrm>
            <a:off x="4814368" y="5013756"/>
            <a:ext cx="2238116" cy="1557200"/>
          </a:xfrm>
          <a:prstGeom prst="rect">
            <a:avLst/>
          </a:prstGeom>
        </p:spPr>
      </p:pic>
      <p:pic>
        <p:nvPicPr>
          <p:cNvPr id="9" name="Image 8">
            <a:extLst>
              <a:ext uri="{FF2B5EF4-FFF2-40B4-BE49-F238E27FC236}">
                <a16:creationId xmlns:a16="http://schemas.microsoft.com/office/drawing/2014/main" id="{708CC5A3-2496-8775-B247-BBC571B46F17}"/>
              </a:ext>
            </a:extLst>
          </p:cNvPr>
          <p:cNvPicPr>
            <a:picLocks noChangeAspect="1"/>
          </p:cNvPicPr>
          <p:nvPr/>
        </p:nvPicPr>
        <p:blipFill>
          <a:blip r:embed="rId4"/>
          <a:stretch>
            <a:fillRect/>
          </a:stretch>
        </p:blipFill>
        <p:spPr>
          <a:xfrm>
            <a:off x="2518308" y="3413632"/>
            <a:ext cx="2079226" cy="1446650"/>
          </a:xfrm>
          <a:prstGeom prst="rect">
            <a:avLst/>
          </a:prstGeom>
        </p:spPr>
      </p:pic>
      <p:sp>
        <p:nvSpPr>
          <p:cNvPr id="10" name="Titre 9">
            <a:extLst>
              <a:ext uri="{FF2B5EF4-FFF2-40B4-BE49-F238E27FC236}">
                <a16:creationId xmlns:a16="http://schemas.microsoft.com/office/drawing/2014/main" id="{DCA6FBA7-7547-57A3-1D34-71932EEAE761}"/>
              </a:ext>
            </a:extLst>
          </p:cNvPr>
          <p:cNvSpPr>
            <a:spLocks noGrp="1"/>
          </p:cNvSpPr>
          <p:nvPr>
            <p:ph type="title"/>
          </p:nvPr>
        </p:nvSpPr>
        <p:spPr>
          <a:xfrm>
            <a:off x="788493" y="844635"/>
            <a:ext cx="9727107" cy="706964"/>
          </a:xfrm>
        </p:spPr>
        <p:txBody>
          <a:bodyPr/>
          <a:lstStyle/>
          <a:p>
            <a:r>
              <a:rPr lang="fr-FR" sz="3200" dirty="0"/>
              <a:t>Recherche sur la conception de jeux sérieux </a:t>
            </a:r>
          </a:p>
        </p:txBody>
      </p:sp>
      <p:pic>
        <p:nvPicPr>
          <p:cNvPr id="35" name="Image 34">
            <a:extLst>
              <a:ext uri="{FF2B5EF4-FFF2-40B4-BE49-F238E27FC236}">
                <a16:creationId xmlns:a16="http://schemas.microsoft.com/office/drawing/2014/main" id="{2A055D1D-8E3A-B641-91B5-DC27819E9130}"/>
              </a:ext>
            </a:extLst>
          </p:cNvPr>
          <p:cNvPicPr>
            <a:picLocks noChangeAspect="1"/>
          </p:cNvPicPr>
          <p:nvPr/>
        </p:nvPicPr>
        <p:blipFill>
          <a:blip r:embed="rId5"/>
          <a:stretch>
            <a:fillRect/>
          </a:stretch>
        </p:blipFill>
        <p:spPr>
          <a:xfrm>
            <a:off x="426817" y="4860282"/>
            <a:ext cx="1892562" cy="1641740"/>
          </a:xfrm>
          <a:prstGeom prst="rect">
            <a:avLst/>
          </a:prstGeom>
        </p:spPr>
      </p:pic>
      <p:pic>
        <p:nvPicPr>
          <p:cNvPr id="2" name="Image 1">
            <a:extLst>
              <a:ext uri="{FF2B5EF4-FFF2-40B4-BE49-F238E27FC236}">
                <a16:creationId xmlns:a16="http://schemas.microsoft.com/office/drawing/2014/main" id="{E6DD8EE5-090C-962B-3DA0-E7859C8BAF94}"/>
              </a:ext>
            </a:extLst>
          </p:cNvPr>
          <p:cNvPicPr>
            <a:picLocks noChangeAspect="1"/>
          </p:cNvPicPr>
          <p:nvPr/>
        </p:nvPicPr>
        <p:blipFill>
          <a:blip r:embed="rId6"/>
          <a:stretch>
            <a:fillRect/>
          </a:stretch>
        </p:blipFill>
        <p:spPr>
          <a:xfrm>
            <a:off x="675360" y="2248121"/>
            <a:ext cx="1606670" cy="1291316"/>
          </a:xfrm>
          <a:prstGeom prst="rect">
            <a:avLst/>
          </a:prstGeom>
        </p:spPr>
      </p:pic>
      <p:sp>
        <p:nvSpPr>
          <p:cNvPr id="5" name="ZoneTexte 4">
            <a:extLst>
              <a:ext uri="{FF2B5EF4-FFF2-40B4-BE49-F238E27FC236}">
                <a16:creationId xmlns:a16="http://schemas.microsoft.com/office/drawing/2014/main" id="{B51382E8-D261-8306-D836-FE4F841BE5F0}"/>
              </a:ext>
            </a:extLst>
          </p:cNvPr>
          <p:cNvSpPr txBox="1"/>
          <p:nvPr/>
        </p:nvSpPr>
        <p:spPr>
          <a:xfrm>
            <a:off x="9673692" y="4613646"/>
            <a:ext cx="1871663" cy="400110"/>
          </a:xfrm>
          <a:prstGeom prst="rect">
            <a:avLst/>
          </a:prstGeom>
          <a:noFill/>
        </p:spPr>
        <p:txBody>
          <a:bodyPr wrap="square" rtlCol="0">
            <a:spAutoFit/>
          </a:bodyPr>
          <a:lstStyle/>
          <a:p>
            <a:r>
              <a:rPr lang="fr-FR" sz="1000" i="1" dirty="0">
                <a:solidFill>
                  <a:schemeClr val="accent1">
                    <a:lumMod val="60000"/>
                    <a:lumOff val="40000"/>
                  </a:schemeClr>
                </a:solidFill>
              </a:rPr>
              <a:t>Connaissance scientifique</a:t>
            </a:r>
          </a:p>
          <a:p>
            <a:endParaRPr lang="fr-FR" sz="1000" i="1" dirty="0">
              <a:solidFill>
                <a:schemeClr val="accent1">
                  <a:lumMod val="60000"/>
                  <a:lumOff val="40000"/>
                </a:schemeClr>
              </a:solidFill>
            </a:endParaRPr>
          </a:p>
        </p:txBody>
      </p:sp>
      <p:sp>
        <p:nvSpPr>
          <p:cNvPr id="7" name="ZoneTexte 6">
            <a:extLst>
              <a:ext uri="{FF2B5EF4-FFF2-40B4-BE49-F238E27FC236}">
                <a16:creationId xmlns:a16="http://schemas.microsoft.com/office/drawing/2014/main" id="{3531961B-179B-D04A-7D38-81B664A6916D}"/>
              </a:ext>
            </a:extLst>
          </p:cNvPr>
          <p:cNvSpPr txBox="1"/>
          <p:nvPr/>
        </p:nvSpPr>
        <p:spPr>
          <a:xfrm>
            <a:off x="410367" y="1994271"/>
            <a:ext cx="1871663" cy="400110"/>
          </a:xfrm>
          <a:prstGeom prst="rect">
            <a:avLst/>
          </a:prstGeom>
          <a:noFill/>
        </p:spPr>
        <p:txBody>
          <a:bodyPr wrap="square" rtlCol="0">
            <a:spAutoFit/>
          </a:bodyPr>
          <a:lstStyle/>
          <a:p>
            <a:r>
              <a:rPr lang="fr-FR" sz="1000" i="1" dirty="0">
                <a:solidFill>
                  <a:schemeClr val="accent1">
                    <a:lumMod val="60000"/>
                    <a:lumOff val="40000"/>
                  </a:schemeClr>
                </a:solidFill>
              </a:rPr>
              <a:t>Outils activables</a:t>
            </a:r>
          </a:p>
          <a:p>
            <a:endParaRPr lang="fr-FR" sz="1000" i="1" dirty="0">
              <a:solidFill>
                <a:schemeClr val="accent1">
                  <a:lumMod val="60000"/>
                  <a:lumOff val="40000"/>
                </a:schemeClr>
              </a:solidFill>
            </a:endParaRPr>
          </a:p>
        </p:txBody>
      </p:sp>
      <p:sp>
        <p:nvSpPr>
          <p:cNvPr id="8" name="ZoneTexte 7">
            <a:extLst>
              <a:ext uri="{FF2B5EF4-FFF2-40B4-BE49-F238E27FC236}">
                <a16:creationId xmlns:a16="http://schemas.microsoft.com/office/drawing/2014/main" id="{B84D299C-D3F5-28D5-F31A-7C715E8E7B9E}"/>
              </a:ext>
            </a:extLst>
          </p:cNvPr>
          <p:cNvSpPr txBox="1"/>
          <p:nvPr/>
        </p:nvSpPr>
        <p:spPr>
          <a:xfrm>
            <a:off x="463728" y="6489679"/>
            <a:ext cx="1871663" cy="246221"/>
          </a:xfrm>
          <a:prstGeom prst="rect">
            <a:avLst/>
          </a:prstGeom>
          <a:noFill/>
        </p:spPr>
        <p:txBody>
          <a:bodyPr wrap="square" rtlCol="0">
            <a:spAutoFit/>
          </a:bodyPr>
          <a:lstStyle/>
          <a:p>
            <a:r>
              <a:rPr lang="fr-FR" sz="1000" i="1" dirty="0">
                <a:solidFill>
                  <a:schemeClr val="accent1">
                    <a:lumMod val="60000"/>
                    <a:lumOff val="40000"/>
                  </a:schemeClr>
                </a:solidFill>
              </a:rPr>
              <a:t>Utilisateurs et contexte</a:t>
            </a:r>
          </a:p>
        </p:txBody>
      </p:sp>
      <p:pic>
        <p:nvPicPr>
          <p:cNvPr id="11" name="Image 10">
            <a:extLst>
              <a:ext uri="{FF2B5EF4-FFF2-40B4-BE49-F238E27FC236}">
                <a16:creationId xmlns:a16="http://schemas.microsoft.com/office/drawing/2014/main" id="{CE720CF1-AF53-971C-4F1C-6A62B79EFF31}"/>
              </a:ext>
            </a:extLst>
          </p:cNvPr>
          <p:cNvPicPr>
            <a:picLocks noChangeAspect="1"/>
          </p:cNvPicPr>
          <p:nvPr/>
        </p:nvPicPr>
        <p:blipFill>
          <a:blip r:embed="rId7"/>
          <a:stretch>
            <a:fillRect/>
          </a:stretch>
        </p:blipFill>
        <p:spPr>
          <a:xfrm>
            <a:off x="9130711" y="5036706"/>
            <a:ext cx="2882900" cy="1511300"/>
          </a:xfrm>
          <a:prstGeom prst="rect">
            <a:avLst/>
          </a:prstGeom>
        </p:spPr>
      </p:pic>
      <p:sp>
        <p:nvSpPr>
          <p:cNvPr id="12" name="ZoneTexte 11">
            <a:extLst>
              <a:ext uri="{FF2B5EF4-FFF2-40B4-BE49-F238E27FC236}">
                <a16:creationId xmlns:a16="http://schemas.microsoft.com/office/drawing/2014/main" id="{F57CAC3D-5863-3366-D85A-017F47F686CE}"/>
              </a:ext>
            </a:extLst>
          </p:cNvPr>
          <p:cNvSpPr txBox="1"/>
          <p:nvPr/>
        </p:nvSpPr>
        <p:spPr>
          <a:xfrm>
            <a:off x="9856609" y="6424895"/>
            <a:ext cx="1871663" cy="246221"/>
          </a:xfrm>
          <a:prstGeom prst="rect">
            <a:avLst/>
          </a:prstGeom>
          <a:noFill/>
        </p:spPr>
        <p:txBody>
          <a:bodyPr wrap="square" rtlCol="0">
            <a:spAutoFit/>
          </a:bodyPr>
          <a:lstStyle/>
          <a:p>
            <a:r>
              <a:rPr lang="fr-FR" sz="1000" i="1" dirty="0">
                <a:solidFill>
                  <a:schemeClr val="accent1">
                    <a:lumMod val="60000"/>
                    <a:lumOff val="40000"/>
                  </a:schemeClr>
                </a:solidFill>
              </a:rPr>
              <a:t>Experts</a:t>
            </a:r>
          </a:p>
        </p:txBody>
      </p:sp>
      <p:sp>
        <p:nvSpPr>
          <p:cNvPr id="13" name="ZoneTexte 12">
            <a:extLst>
              <a:ext uri="{FF2B5EF4-FFF2-40B4-BE49-F238E27FC236}">
                <a16:creationId xmlns:a16="http://schemas.microsoft.com/office/drawing/2014/main" id="{D2B3A387-131A-FF3C-BF10-DF17EA075DAA}"/>
              </a:ext>
            </a:extLst>
          </p:cNvPr>
          <p:cNvSpPr txBox="1"/>
          <p:nvPr/>
        </p:nvSpPr>
        <p:spPr>
          <a:xfrm>
            <a:off x="1594925" y="3752566"/>
            <a:ext cx="9839324" cy="1477328"/>
          </a:xfrm>
          <a:custGeom>
            <a:avLst/>
            <a:gdLst>
              <a:gd name="connsiteX0" fmla="*/ 0 w 9839324"/>
              <a:gd name="connsiteY0" fmla="*/ 0 h 1477328"/>
              <a:gd name="connsiteX1" fmla="*/ 381997 w 9839324"/>
              <a:gd name="connsiteY1" fmla="*/ 0 h 1477328"/>
              <a:gd name="connsiteX2" fmla="*/ 862388 w 9839324"/>
              <a:gd name="connsiteY2" fmla="*/ 0 h 1477328"/>
              <a:gd name="connsiteX3" fmla="*/ 1244385 w 9839324"/>
              <a:gd name="connsiteY3" fmla="*/ 0 h 1477328"/>
              <a:gd name="connsiteX4" fmla="*/ 2019955 w 9839324"/>
              <a:gd name="connsiteY4" fmla="*/ 0 h 1477328"/>
              <a:gd name="connsiteX5" fmla="*/ 2795526 w 9839324"/>
              <a:gd name="connsiteY5" fmla="*/ 0 h 1477328"/>
              <a:gd name="connsiteX6" fmla="*/ 3571096 w 9839324"/>
              <a:gd name="connsiteY6" fmla="*/ 0 h 1477328"/>
              <a:gd name="connsiteX7" fmla="*/ 4248273 w 9839324"/>
              <a:gd name="connsiteY7" fmla="*/ 0 h 1477328"/>
              <a:gd name="connsiteX8" fmla="*/ 4827057 w 9839324"/>
              <a:gd name="connsiteY8" fmla="*/ 0 h 1477328"/>
              <a:gd name="connsiteX9" fmla="*/ 5602627 w 9839324"/>
              <a:gd name="connsiteY9" fmla="*/ 0 h 1477328"/>
              <a:gd name="connsiteX10" fmla="*/ 5886231 w 9839324"/>
              <a:gd name="connsiteY10" fmla="*/ 0 h 1477328"/>
              <a:gd name="connsiteX11" fmla="*/ 6563408 w 9839324"/>
              <a:gd name="connsiteY11" fmla="*/ 0 h 1477328"/>
              <a:gd name="connsiteX12" fmla="*/ 6945405 w 9839324"/>
              <a:gd name="connsiteY12" fmla="*/ 0 h 1477328"/>
              <a:gd name="connsiteX13" fmla="*/ 7524189 w 9839324"/>
              <a:gd name="connsiteY13" fmla="*/ 0 h 1477328"/>
              <a:gd name="connsiteX14" fmla="*/ 7807793 w 9839324"/>
              <a:gd name="connsiteY14" fmla="*/ 0 h 1477328"/>
              <a:gd name="connsiteX15" fmla="*/ 8091397 w 9839324"/>
              <a:gd name="connsiteY15" fmla="*/ 0 h 1477328"/>
              <a:gd name="connsiteX16" fmla="*/ 8866967 w 9839324"/>
              <a:gd name="connsiteY16" fmla="*/ 0 h 1477328"/>
              <a:gd name="connsiteX17" fmla="*/ 9150571 w 9839324"/>
              <a:gd name="connsiteY17" fmla="*/ 0 h 1477328"/>
              <a:gd name="connsiteX18" fmla="*/ 9839324 w 9839324"/>
              <a:gd name="connsiteY18" fmla="*/ 0 h 1477328"/>
              <a:gd name="connsiteX19" fmla="*/ 9839324 w 9839324"/>
              <a:gd name="connsiteY19" fmla="*/ 521989 h 1477328"/>
              <a:gd name="connsiteX20" fmla="*/ 9839324 w 9839324"/>
              <a:gd name="connsiteY20" fmla="*/ 1043978 h 1477328"/>
              <a:gd name="connsiteX21" fmla="*/ 9839324 w 9839324"/>
              <a:gd name="connsiteY21" fmla="*/ 1477328 h 1477328"/>
              <a:gd name="connsiteX22" fmla="*/ 9162147 w 9839324"/>
              <a:gd name="connsiteY22" fmla="*/ 1477328 h 1477328"/>
              <a:gd name="connsiteX23" fmla="*/ 8583363 w 9839324"/>
              <a:gd name="connsiteY23" fmla="*/ 1477328 h 1477328"/>
              <a:gd name="connsiteX24" fmla="*/ 8299759 w 9839324"/>
              <a:gd name="connsiteY24" fmla="*/ 1477328 h 1477328"/>
              <a:gd name="connsiteX25" fmla="*/ 7917762 w 9839324"/>
              <a:gd name="connsiteY25" fmla="*/ 1477328 h 1477328"/>
              <a:gd name="connsiteX26" fmla="*/ 7240585 w 9839324"/>
              <a:gd name="connsiteY26" fmla="*/ 1477328 h 1477328"/>
              <a:gd name="connsiteX27" fmla="*/ 6956981 w 9839324"/>
              <a:gd name="connsiteY27" fmla="*/ 1477328 h 1477328"/>
              <a:gd name="connsiteX28" fmla="*/ 6476590 w 9839324"/>
              <a:gd name="connsiteY28" fmla="*/ 1477328 h 1477328"/>
              <a:gd name="connsiteX29" fmla="*/ 5799413 w 9839324"/>
              <a:gd name="connsiteY29" fmla="*/ 1477328 h 1477328"/>
              <a:gd name="connsiteX30" fmla="*/ 5319023 w 9839324"/>
              <a:gd name="connsiteY30" fmla="*/ 1477328 h 1477328"/>
              <a:gd name="connsiteX31" fmla="*/ 4740239 w 9839324"/>
              <a:gd name="connsiteY31" fmla="*/ 1477328 h 1477328"/>
              <a:gd name="connsiteX32" fmla="*/ 4456635 w 9839324"/>
              <a:gd name="connsiteY32" fmla="*/ 1477328 h 1477328"/>
              <a:gd name="connsiteX33" fmla="*/ 3681065 w 9839324"/>
              <a:gd name="connsiteY33" fmla="*/ 1477328 h 1477328"/>
              <a:gd name="connsiteX34" fmla="*/ 3102281 w 9839324"/>
              <a:gd name="connsiteY34" fmla="*/ 1477328 h 1477328"/>
              <a:gd name="connsiteX35" fmla="*/ 2621890 w 9839324"/>
              <a:gd name="connsiteY35" fmla="*/ 1477328 h 1477328"/>
              <a:gd name="connsiteX36" fmla="*/ 2338286 w 9839324"/>
              <a:gd name="connsiteY36" fmla="*/ 1477328 h 1477328"/>
              <a:gd name="connsiteX37" fmla="*/ 1759503 w 9839324"/>
              <a:gd name="connsiteY37" fmla="*/ 1477328 h 1477328"/>
              <a:gd name="connsiteX38" fmla="*/ 1279112 w 9839324"/>
              <a:gd name="connsiteY38" fmla="*/ 1477328 h 1477328"/>
              <a:gd name="connsiteX39" fmla="*/ 897115 w 9839324"/>
              <a:gd name="connsiteY39" fmla="*/ 1477328 h 1477328"/>
              <a:gd name="connsiteX40" fmla="*/ 613511 w 9839324"/>
              <a:gd name="connsiteY40" fmla="*/ 1477328 h 1477328"/>
              <a:gd name="connsiteX41" fmla="*/ 0 w 9839324"/>
              <a:gd name="connsiteY41" fmla="*/ 1477328 h 1477328"/>
              <a:gd name="connsiteX42" fmla="*/ 0 w 9839324"/>
              <a:gd name="connsiteY42" fmla="*/ 970112 h 1477328"/>
              <a:gd name="connsiteX43" fmla="*/ 0 w 9839324"/>
              <a:gd name="connsiteY43" fmla="*/ 492443 h 1477328"/>
              <a:gd name="connsiteX44" fmla="*/ 0 w 9839324"/>
              <a:gd name="connsiteY44" fmla="*/ 0 h 147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839324" h="1477328" fill="none" extrusionOk="0">
                <a:moveTo>
                  <a:pt x="0" y="0"/>
                </a:moveTo>
                <a:cubicBezTo>
                  <a:pt x="112780" y="-16891"/>
                  <a:pt x="214757" y="10976"/>
                  <a:pt x="381997" y="0"/>
                </a:cubicBezTo>
                <a:cubicBezTo>
                  <a:pt x="549237" y="-10976"/>
                  <a:pt x="636756" y="26396"/>
                  <a:pt x="862388" y="0"/>
                </a:cubicBezTo>
                <a:cubicBezTo>
                  <a:pt x="1088020" y="-26396"/>
                  <a:pt x="1080133" y="6757"/>
                  <a:pt x="1244385" y="0"/>
                </a:cubicBezTo>
                <a:cubicBezTo>
                  <a:pt x="1408637" y="-6757"/>
                  <a:pt x="1822387" y="66765"/>
                  <a:pt x="2019955" y="0"/>
                </a:cubicBezTo>
                <a:cubicBezTo>
                  <a:pt x="2217523" y="-66765"/>
                  <a:pt x="2538671" y="35786"/>
                  <a:pt x="2795526" y="0"/>
                </a:cubicBezTo>
                <a:cubicBezTo>
                  <a:pt x="3052381" y="-35786"/>
                  <a:pt x="3198158" y="68814"/>
                  <a:pt x="3571096" y="0"/>
                </a:cubicBezTo>
                <a:cubicBezTo>
                  <a:pt x="3944034" y="-68814"/>
                  <a:pt x="3955725" y="53068"/>
                  <a:pt x="4248273" y="0"/>
                </a:cubicBezTo>
                <a:cubicBezTo>
                  <a:pt x="4540821" y="-53068"/>
                  <a:pt x="4703134" y="37358"/>
                  <a:pt x="4827057" y="0"/>
                </a:cubicBezTo>
                <a:cubicBezTo>
                  <a:pt x="4950980" y="-37358"/>
                  <a:pt x="5254057" y="91256"/>
                  <a:pt x="5602627" y="0"/>
                </a:cubicBezTo>
                <a:cubicBezTo>
                  <a:pt x="5951197" y="-91256"/>
                  <a:pt x="5774122" y="8207"/>
                  <a:pt x="5886231" y="0"/>
                </a:cubicBezTo>
                <a:cubicBezTo>
                  <a:pt x="5998340" y="-8207"/>
                  <a:pt x="6246150" y="44023"/>
                  <a:pt x="6563408" y="0"/>
                </a:cubicBezTo>
                <a:cubicBezTo>
                  <a:pt x="6880666" y="-44023"/>
                  <a:pt x="6804342" y="4128"/>
                  <a:pt x="6945405" y="0"/>
                </a:cubicBezTo>
                <a:cubicBezTo>
                  <a:pt x="7086468" y="-4128"/>
                  <a:pt x="7300615" y="62297"/>
                  <a:pt x="7524189" y="0"/>
                </a:cubicBezTo>
                <a:cubicBezTo>
                  <a:pt x="7747763" y="-62297"/>
                  <a:pt x="7706851" y="4079"/>
                  <a:pt x="7807793" y="0"/>
                </a:cubicBezTo>
                <a:cubicBezTo>
                  <a:pt x="7908735" y="-4079"/>
                  <a:pt x="8024063" y="13201"/>
                  <a:pt x="8091397" y="0"/>
                </a:cubicBezTo>
                <a:cubicBezTo>
                  <a:pt x="8158731" y="-13201"/>
                  <a:pt x="8597365" y="45031"/>
                  <a:pt x="8866967" y="0"/>
                </a:cubicBezTo>
                <a:cubicBezTo>
                  <a:pt x="9136569" y="-45031"/>
                  <a:pt x="9026819" y="18329"/>
                  <a:pt x="9150571" y="0"/>
                </a:cubicBezTo>
                <a:cubicBezTo>
                  <a:pt x="9274323" y="-18329"/>
                  <a:pt x="9699207" y="40546"/>
                  <a:pt x="9839324" y="0"/>
                </a:cubicBezTo>
                <a:cubicBezTo>
                  <a:pt x="9884343" y="178759"/>
                  <a:pt x="9796324" y="348994"/>
                  <a:pt x="9839324" y="521989"/>
                </a:cubicBezTo>
                <a:cubicBezTo>
                  <a:pt x="9882324" y="694984"/>
                  <a:pt x="9783796" y="847756"/>
                  <a:pt x="9839324" y="1043978"/>
                </a:cubicBezTo>
                <a:cubicBezTo>
                  <a:pt x="9894852" y="1240200"/>
                  <a:pt x="9788674" y="1354471"/>
                  <a:pt x="9839324" y="1477328"/>
                </a:cubicBezTo>
                <a:cubicBezTo>
                  <a:pt x="9680655" y="1553416"/>
                  <a:pt x="9383207" y="1439178"/>
                  <a:pt x="9162147" y="1477328"/>
                </a:cubicBezTo>
                <a:cubicBezTo>
                  <a:pt x="8941087" y="1515478"/>
                  <a:pt x="8810716" y="1447019"/>
                  <a:pt x="8583363" y="1477328"/>
                </a:cubicBezTo>
                <a:cubicBezTo>
                  <a:pt x="8356010" y="1507637"/>
                  <a:pt x="8399503" y="1462332"/>
                  <a:pt x="8299759" y="1477328"/>
                </a:cubicBezTo>
                <a:cubicBezTo>
                  <a:pt x="8200015" y="1492324"/>
                  <a:pt x="8067367" y="1458221"/>
                  <a:pt x="7917762" y="1477328"/>
                </a:cubicBezTo>
                <a:cubicBezTo>
                  <a:pt x="7768157" y="1496435"/>
                  <a:pt x="7456681" y="1419786"/>
                  <a:pt x="7240585" y="1477328"/>
                </a:cubicBezTo>
                <a:cubicBezTo>
                  <a:pt x="7024489" y="1534870"/>
                  <a:pt x="7029162" y="1453514"/>
                  <a:pt x="6956981" y="1477328"/>
                </a:cubicBezTo>
                <a:cubicBezTo>
                  <a:pt x="6884800" y="1501142"/>
                  <a:pt x="6577898" y="1462380"/>
                  <a:pt x="6476590" y="1477328"/>
                </a:cubicBezTo>
                <a:cubicBezTo>
                  <a:pt x="6375282" y="1492276"/>
                  <a:pt x="6052072" y="1427367"/>
                  <a:pt x="5799413" y="1477328"/>
                </a:cubicBezTo>
                <a:cubicBezTo>
                  <a:pt x="5546754" y="1527289"/>
                  <a:pt x="5521002" y="1444128"/>
                  <a:pt x="5319023" y="1477328"/>
                </a:cubicBezTo>
                <a:cubicBezTo>
                  <a:pt x="5117044" y="1510528"/>
                  <a:pt x="5024958" y="1462960"/>
                  <a:pt x="4740239" y="1477328"/>
                </a:cubicBezTo>
                <a:cubicBezTo>
                  <a:pt x="4455520" y="1491696"/>
                  <a:pt x="4550467" y="1472547"/>
                  <a:pt x="4456635" y="1477328"/>
                </a:cubicBezTo>
                <a:cubicBezTo>
                  <a:pt x="4362803" y="1482109"/>
                  <a:pt x="3874888" y="1435484"/>
                  <a:pt x="3681065" y="1477328"/>
                </a:cubicBezTo>
                <a:cubicBezTo>
                  <a:pt x="3487242" y="1519172"/>
                  <a:pt x="3262847" y="1447734"/>
                  <a:pt x="3102281" y="1477328"/>
                </a:cubicBezTo>
                <a:cubicBezTo>
                  <a:pt x="2941715" y="1506922"/>
                  <a:pt x="2829928" y="1423142"/>
                  <a:pt x="2621890" y="1477328"/>
                </a:cubicBezTo>
                <a:cubicBezTo>
                  <a:pt x="2413852" y="1531514"/>
                  <a:pt x="2445405" y="1449132"/>
                  <a:pt x="2338286" y="1477328"/>
                </a:cubicBezTo>
                <a:cubicBezTo>
                  <a:pt x="2231167" y="1505524"/>
                  <a:pt x="1914503" y="1420823"/>
                  <a:pt x="1759503" y="1477328"/>
                </a:cubicBezTo>
                <a:cubicBezTo>
                  <a:pt x="1604503" y="1533833"/>
                  <a:pt x="1467920" y="1468987"/>
                  <a:pt x="1279112" y="1477328"/>
                </a:cubicBezTo>
                <a:cubicBezTo>
                  <a:pt x="1090304" y="1485669"/>
                  <a:pt x="986666" y="1437967"/>
                  <a:pt x="897115" y="1477328"/>
                </a:cubicBezTo>
                <a:cubicBezTo>
                  <a:pt x="807564" y="1516689"/>
                  <a:pt x="689516" y="1464847"/>
                  <a:pt x="613511" y="1477328"/>
                </a:cubicBezTo>
                <a:cubicBezTo>
                  <a:pt x="537506" y="1489809"/>
                  <a:pt x="208261" y="1468674"/>
                  <a:pt x="0" y="1477328"/>
                </a:cubicBezTo>
                <a:cubicBezTo>
                  <a:pt x="-48150" y="1309700"/>
                  <a:pt x="48817" y="1097843"/>
                  <a:pt x="0" y="970112"/>
                </a:cubicBezTo>
                <a:cubicBezTo>
                  <a:pt x="-48817" y="842381"/>
                  <a:pt x="15654" y="628542"/>
                  <a:pt x="0" y="492443"/>
                </a:cubicBezTo>
                <a:cubicBezTo>
                  <a:pt x="-15654" y="356344"/>
                  <a:pt x="51787" y="148028"/>
                  <a:pt x="0" y="0"/>
                </a:cubicBezTo>
                <a:close/>
              </a:path>
              <a:path w="9839324" h="1477328" stroke="0" extrusionOk="0">
                <a:moveTo>
                  <a:pt x="0" y="0"/>
                </a:moveTo>
                <a:cubicBezTo>
                  <a:pt x="361614" y="-19621"/>
                  <a:pt x="540094" y="19493"/>
                  <a:pt x="775570" y="0"/>
                </a:cubicBezTo>
                <a:cubicBezTo>
                  <a:pt x="1011046" y="-19493"/>
                  <a:pt x="1188964" y="75377"/>
                  <a:pt x="1452747" y="0"/>
                </a:cubicBezTo>
                <a:cubicBezTo>
                  <a:pt x="1716530" y="-75377"/>
                  <a:pt x="1720413" y="54627"/>
                  <a:pt x="1933138" y="0"/>
                </a:cubicBezTo>
                <a:cubicBezTo>
                  <a:pt x="2145863" y="-54627"/>
                  <a:pt x="2461484" y="24527"/>
                  <a:pt x="2610315" y="0"/>
                </a:cubicBezTo>
                <a:cubicBezTo>
                  <a:pt x="2759146" y="-24527"/>
                  <a:pt x="3033595" y="40130"/>
                  <a:pt x="3189099" y="0"/>
                </a:cubicBezTo>
                <a:cubicBezTo>
                  <a:pt x="3344603" y="-40130"/>
                  <a:pt x="3689522" y="45881"/>
                  <a:pt x="3964669" y="0"/>
                </a:cubicBezTo>
                <a:cubicBezTo>
                  <a:pt x="4239816" y="-45881"/>
                  <a:pt x="4486945" y="52303"/>
                  <a:pt x="4740239" y="0"/>
                </a:cubicBezTo>
                <a:cubicBezTo>
                  <a:pt x="4993533" y="-52303"/>
                  <a:pt x="5066554" y="2495"/>
                  <a:pt x="5319023" y="0"/>
                </a:cubicBezTo>
                <a:cubicBezTo>
                  <a:pt x="5571492" y="-2495"/>
                  <a:pt x="5642369" y="25339"/>
                  <a:pt x="5897807" y="0"/>
                </a:cubicBezTo>
                <a:cubicBezTo>
                  <a:pt x="6153245" y="-25339"/>
                  <a:pt x="6241962" y="47546"/>
                  <a:pt x="6378197" y="0"/>
                </a:cubicBezTo>
                <a:cubicBezTo>
                  <a:pt x="6514432" y="-47546"/>
                  <a:pt x="6806733" y="66000"/>
                  <a:pt x="7153767" y="0"/>
                </a:cubicBezTo>
                <a:cubicBezTo>
                  <a:pt x="7500801" y="-66000"/>
                  <a:pt x="7482597" y="23802"/>
                  <a:pt x="7732551" y="0"/>
                </a:cubicBezTo>
                <a:cubicBezTo>
                  <a:pt x="7982505" y="-23802"/>
                  <a:pt x="8204685" y="12388"/>
                  <a:pt x="8409728" y="0"/>
                </a:cubicBezTo>
                <a:cubicBezTo>
                  <a:pt x="8614771" y="-12388"/>
                  <a:pt x="8975711" y="14811"/>
                  <a:pt x="9185298" y="0"/>
                </a:cubicBezTo>
                <a:cubicBezTo>
                  <a:pt x="9394885" y="-14811"/>
                  <a:pt x="9608543" y="105"/>
                  <a:pt x="9839324" y="0"/>
                </a:cubicBezTo>
                <a:cubicBezTo>
                  <a:pt x="9875854" y="139959"/>
                  <a:pt x="9795910" y="310204"/>
                  <a:pt x="9839324" y="448123"/>
                </a:cubicBezTo>
                <a:cubicBezTo>
                  <a:pt x="9882738" y="586042"/>
                  <a:pt x="9811580" y="817792"/>
                  <a:pt x="9839324" y="970112"/>
                </a:cubicBezTo>
                <a:cubicBezTo>
                  <a:pt x="9867068" y="1122432"/>
                  <a:pt x="9830344" y="1240833"/>
                  <a:pt x="9839324" y="1477328"/>
                </a:cubicBezTo>
                <a:cubicBezTo>
                  <a:pt x="9678850" y="1497701"/>
                  <a:pt x="9463322" y="1438466"/>
                  <a:pt x="9358933" y="1477328"/>
                </a:cubicBezTo>
                <a:cubicBezTo>
                  <a:pt x="9254544" y="1516190"/>
                  <a:pt x="9155085" y="1432868"/>
                  <a:pt x="8976936" y="1477328"/>
                </a:cubicBezTo>
                <a:cubicBezTo>
                  <a:pt x="8798787" y="1521788"/>
                  <a:pt x="8380559" y="1453174"/>
                  <a:pt x="8201366" y="1477328"/>
                </a:cubicBezTo>
                <a:cubicBezTo>
                  <a:pt x="8022173" y="1501482"/>
                  <a:pt x="7960138" y="1474503"/>
                  <a:pt x="7720975" y="1477328"/>
                </a:cubicBezTo>
                <a:cubicBezTo>
                  <a:pt x="7481812" y="1480153"/>
                  <a:pt x="7323221" y="1446266"/>
                  <a:pt x="7142192" y="1477328"/>
                </a:cubicBezTo>
                <a:cubicBezTo>
                  <a:pt x="6961163" y="1508390"/>
                  <a:pt x="6652645" y="1459870"/>
                  <a:pt x="6465015" y="1477328"/>
                </a:cubicBezTo>
                <a:cubicBezTo>
                  <a:pt x="6277385" y="1494786"/>
                  <a:pt x="6289961" y="1454674"/>
                  <a:pt x="6181411" y="1477328"/>
                </a:cubicBezTo>
                <a:cubicBezTo>
                  <a:pt x="6072861" y="1499982"/>
                  <a:pt x="5743352" y="1408610"/>
                  <a:pt x="5602627" y="1477328"/>
                </a:cubicBezTo>
                <a:cubicBezTo>
                  <a:pt x="5461902" y="1546046"/>
                  <a:pt x="5218352" y="1422748"/>
                  <a:pt x="4925450" y="1477328"/>
                </a:cubicBezTo>
                <a:cubicBezTo>
                  <a:pt x="4632548" y="1531908"/>
                  <a:pt x="4471854" y="1411777"/>
                  <a:pt x="4149880" y="1477328"/>
                </a:cubicBezTo>
                <a:cubicBezTo>
                  <a:pt x="3827906" y="1542879"/>
                  <a:pt x="3648077" y="1394303"/>
                  <a:pt x="3374309" y="1477328"/>
                </a:cubicBezTo>
                <a:cubicBezTo>
                  <a:pt x="3100541" y="1560353"/>
                  <a:pt x="3150377" y="1476510"/>
                  <a:pt x="2992312" y="1477328"/>
                </a:cubicBezTo>
                <a:cubicBezTo>
                  <a:pt x="2834247" y="1478146"/>
                  <a:pt x="2479527" y="1414261"/>
                  <a:pt x="2315135" y="1477328"/>
                </a:cubicBezTo>
                <a:cubicBezTo>
                  <a:pt x="2150743" y="1540395"/>
                  <a:pt x="1950328" y="1448581"/>
                  <a:pt x="1834745" y="1477328"/>
                </a:cubicBezTo>
                <a:cubicBezTo>
                  <a:pt x="1719162" y="1506075"/>
                  <a:pt x="1464973" y="1451885"/>
                  <a:pt x="1255961" y="1477328"/>
                </a:cubicBezTo>
                <a:cubicBezTo>
                  <a:pt x="1046949" y="1502771"/>
                  <a:pt x="864300" y="1446845"/>
                  <a:pt x="677177" y="1477328"/>
                </a:cubicBezTo>
                <a:cubicBezTo>
                  <a:pt x="490054" y="1507811"/>
                  <a:pt x="137824" y="1423121"/>
                  <a:pt x="0" y="1477328"/>
                </a:cubicBezTo>
                <a:cubicBezTo>
                  <a:pt x="-15645" y="1311014"/>
                  <a:pt x="45106" y="1200956"/>
                  <a:pt x="0" y="1014432"/>
                </a:cubicBezTo>
                <a:cubicBezTo>
                  <a:pt x="-45106" y="827908"/>
                  <a:pt x="23943" y="623856"/>
                  <a:pt x="0" y="492443"/>
                </a:cubicBezTo>
                <a:cubicBezTo>
                  <a:pt x="-23943" y="361030"/>
                  <a:pt x="12102" y="154815"/>
                  <a:pt x="0" y="0"/>
                </a:cubicBezTo>
                <a:close/>
              </a:path>
            </a:pathLst>
          </a:custGeom>
          <a:solidFill>
            <a:schemeClr val="bg1"/>
          </a:solidFill>
          <a:ln>
            <a:solidFill>
              <a:schemeClr val="accent1">
                <a:shade val="15000"/>
              </a:schemeClr>
            </a:solidFill>
            <a:extLst>
              <a:ext uri="{C807C97D-BFC1-408E-A445-0C87EB9F89A2}">
                <ask:lineSketchStyleProps xmlns:ask="http://schemas.microsoft.com/office/drawing/2018/sketchyshapes" sd="3559321221">
                  <a:prstGeom prst="rect">
                    <a:avLst/>
                  </a:prstGeom>
                  <ask:type>
                    <ask:lineSketchScribble/>
                  </ask:type>
                </ask:lineSketchStyleProps>
              </a:ext>
            </a:extLst>
          </a:ln>
          <a:effectLst>
            <a:softEdge rad="0"/>
          </a:effectLst>
        </p:spPr>
        <p:txBody>
          <a:bodyPr wrap="square">
            <a:spAutoFit/>
          </a:bodyPr>
          <a:lstStyle/>
          <a:p>
            <a:r>
              <a:rPr lang="fr-FR" b="1" dirty="0">
                <a:solidFill>
                  <a:schemeClr val="accent1"/>
                </a:solidFill>
              </a:rPr>
              <a:t>Mesures : </a:t>
            </a:r>
          </a:p>
          <a:p>
            <a:r>
              <a:rPr lang="fr-FR" b="1" dirty="0">
                <a:solidFill>
                  <a:schemeClr val="accent1"/>
                </a:solidFill>
              </a:rPr>
              <a:t>	Amont : attentes, besoins, pratiques  … </a:t>
            </a:r>
          </a:p>
          <a:p>
            <a:r>
              <a:rPr lang="fr-FR" b="1" dirty="0">
                <a:solidFill>
                  <a:schemeClr val="accent1"/>
                </a:solidFill>
              </a:rPr>
              <a:t>	Aval : utilité, utilisabilité, acceptabilité, efficacité, cohérence, complétude, … </a:t>
            </a:r>
          </a:p>
          <a:p>
            <a:r>
              <a:rPr lang="fr-FR" b="1" dirty="0">
                <a:solidFill>
                  <a:schemeClr val="accent1"/>
                </a:solidFill>
              </a:rPr>
              <a:t> </a:t>
            </a:r>
          </a:p>
          <a:p>
            <a:r>
              <a:rPr lang="fr-FR" b="1" dirty="0">
                <a:solidFill>
                  <a:schemeClr val="accent1"/>
                </a:solidFill>
              </a:rPr>
              <a:t>Largement documentées, des modèles et des outils existent </a:t>
            </a:r>
          </a:p>
        </p:txBody>
      </p:sp>
    </p:spTree>
    <p:extLst>
      <p:ext uri="{BB962C8B-B14F-4D97-AF65-F5344CB8AC3E}">
        <p14:creationId xmlns:p14="http://schemas.microsoft.com/office/powerpoint/2010/main" val="23590447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5F8202-1DC0-5615-C3B2-095FF95F7E64}"/>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509AABB7-0965-4F44-F196-DDFB61F0F7C3}"/>
              </a:ext>
            </a:extLst>
          </p:cNvPr>
          <p:cNvSpPr>
            <a:spLocks noGrp="1"/>
          </p:cNvSpPr>
          <p:nvPr>
            <p:ph type="sldNum" sz="quarter" idx="12"/>
          </p:nvPr>
        </p:nvSpPr>
        <p:spPr/>
        <p:txBody>
          <a:bodyPr/>
          <a:lstStyle/>
          <a:p>
            <a:fld id="{177CE31D-10EA-2648-A0B7-1E8593C1F3C0}" type="slidenum">
              <a:rPr lang="fr-FR" smtClean="0"/>
              <a:t>15</a:t>
            </a:fld>
            <a:endParaRPr lang="fr-FR"/>
          </a:p>
        </p:txBody>
      </p:sp>
      <p:pic>
        <p:nvPicPr>
          <p:cNvPr id="3" name="Image 2">
            <a:extLst>
              <a:ext uri="{FF2B5EF4-FFF2-40B4-BE49-F238E27FC236}">
                <a16:creationId xmlns:a16="http://schemas.microsoft.com/office/drawing/2014/main" id="{0D662CD0-E16A-CC78-D3C8-DBE06BAC60EC}"/>
              </a:ext>
            </a:extLst>
          </p:cNvPr>
          <p:cNvPicPr>
            <a:picLocks noChangeAspect="1"/>
          </p:cNvPicPr>
          <p:nvPr/>
        </p:nvPicPr>
        <p:blipFill>
          <a:blip r:embed="rId2"/>
          <a:stretch>
            <a:fillRect/>
          </a:stretch>
        </p:blipFill>
        <p:spPr>
          <a:xfrm>
            <a:off x="6892703" y="2554555"/>
            <a:ext cx="4476017" cy="2121659"/>
          </a:xfrm>
          <a:prstGeom prst="rect">
            <a:avLst/>
          </a:prstGeom>
        </p:spPr>
      </p:pic>
      <p:pic>
        <p:nvPicPr>
          <p:cNvPr id="6" name="Image 5">
            <a:extLst>
              <a:ext uri="{FF2B5EF4-FFF2-40B4-BE49-F238E27FC236}">
                <a16:creationId xmlns:a16="http://schemas.microsoft.com/office/drawing/2014/main" id="{E226AFF5-13D7-8FF6-BA84-DF0E7F064697}"/>
              </a:ext>
            </a:extLst>
          </p:cNvPr>
          <p:cNvPicPr>
            <a:picLocks noChangeAspect="1"/>
          </p:cNvPicPr>
          <p:nvPr/>
        </p:nvPicPr>
        <p:blipFill>
          <a:blip r:embed="rId3"/>
          <a:stretch>
            <a:fillRect/>
          </a:stretch>
        </p:blipFill>
        <p:spPr>
          <a:xfrm>
            <a:off x="4814368" y="5013756"/>
            <a:ext cx="2238116" cy="1557200"/>
          </a:xfrm>
          <a:prstGeom prst="rect">
            <a:avLst/>
          </a:prstGeom>
        </p:spPr>
      </p:pic>
      <p:pic>
        <p:nvPicPr>
          <p:cNvPr id="9" name="Image 8">
            <a:extLst>
              <a:ext uri="{FF2B5EF4-FFF2-40B4-BE49-F238E27FC236}">
                <a16:creationId xmlns:a16="http://schemas.microsoft.com/office/drawing/2014/main" id="{539B714C-EBDD-9803-E70B-DDCED696D0B3}"/>
              </a:ext>
            </a:extLst>
          </p:cNvPr>
          <p:cNvPicPr>
            <a:picLocks noChangeAspect="1"/>
          </p:cNvPicPr>
          <p:nvPr/>
        </p:nvPicPr>
        <p:blipFill>
          <a:blip r:embed="rId4"/>
          <a:stretch>
            <a:fillRect/>
          </a:stretch>
        </p:blipFill>
        <p:spPr>
          <a:xfrm>
            <a:off x="2518308" y="3413632"/>
            <a:ext cx="2079226" cy="1446650"/>
          </a:xfrm>
          <a:prstGeom prst="rect">
            <a:avLst/>
          </a:prstGeom>
        </p:spPr>
      </p:pic>
      <p:cxnSp>
        <p:nvCxnSpPr>
          <p:cNvPr id="28" name="Connecteur en angle 27">
            <a:extLst>
              <a:ext uri="{FF2B5EF4-FFF2-40B4-BE49-F238E27FC236}">
                <a16:creationId xmlns:a16="http://schemas.microsoft.com/office/drawing/2014/main" id="{27353364-9180-B64F-1A4B-245267BE4668}"/>
              </a:ext>
            </a:extLst>
          </p:cNvPr>
          <p:cNvCxnSpPr>
            <a:cxnSpLocks/>
          </p:cNvCxnSpPr>
          <p:nvPr/>
        </p:nvCxnSpPr>
        <p:spPr>
          <a:xfrm flipV="1">
            <a:off x="2332157" y="2783620"/>
            <a:ext cx="4560546" cy="166350"/>
          </a:xfrm>
          <a:prstGeom prst="bentConnector3">
            <a:avLst>
              <a:gd name="adj1" fmla="val 50000"/>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0" name="Connecteur en angle 29">
            <a:extLst>
              <a:ext uri="{FF2B5EF4-FFF2-40B4-BE49-F238E27FC236}">
                <a16:creationId xmlns:a16="http://schemas.microsoft.com/office/drawing/2014/main" id="{2848A0A7-4DBD-2295-7D66-F04C0266EFD6}"/>
              </a:ext>
            </a:extLst>
          </p:cNvPr>
          <p:cNvCxnSpPr>
            <a:stCxn id="9" idx="3"/>
            <a:endCxn id="3" idx="1"/>
          </p:cNvCxnSpPr>
          <p:nvPr/>
        </p:nvCxnSpPr>
        <p:spPr>
          <a:xfrm flipV="1">
            <a:off x="4597534" y="3615385"/>
            <a:ext cx="2295169" cy="521572"/>
          </a:xfrm>
          <a:prstGeom prst="bentConnector3">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2" name="Connecteur en angle 31">
            <a:extLst>
              <a:ext uri="{FF2B5EF4-FFF2-40B4-BE49-F238E27FC236}">
                <a16:creationId xmlns:a16="http://schemas.microsoft.com/office/drawing/2014/main" id="{52DED29C-55C9-6BE3-A317-6BC2D15F1CB1}"/>
              </a:ext>
            </a:extLst>
          </p:cNvPr>
          <p:cNvCxnSpPr>
            <a:cxnSpLocks/>
            <a:stCxn id="6" idx="0"/>
            <a:endCxn id="3" idx="2"/>
          </p:cNvCxnSpPr>
          <p:nvPr/>
        </p:nvCxnSpPr>
        <p:spPr>
          <a:xfrm rot="5400000" flipH="1" flipV="1">
            <a:off x="7363298" y="3246342"/>
            <a:ext cx="337542" cy="3197286"/>
          </a:xfrm>
          <a:prstGeom prst="bentConnector3">
            <a:avLst>
              <a:gd name="adj1" fmla="val 50000"/>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10" name="Titre 9">
            <a:extLst>
              <a:ext uri="{FF2B5EF4-FFF2-40B4-BE49-F238E27FC236}">
                <a16:creationId xmlns:a16="http://schemas.microsoft.com/office/drawing/2014/main" id="{D58F37C3-D128-47A4-98B1-D31F085C5791}"/>
              </a:ext>
            </a:extLst>
          </p:cNvPr>
          <p:cNvSpPr>
            <a:spLocks noGrp="1"/>
          </p:cNvSpPr>
          <p:nvPr>
            <p:ph type="title"/>
          </p:nvPr>
        </p:nvSpPr>
        <p:spPr>
          <a:xfrm>
            <a:off x="788493" y="844635"/>
            <a:ext cx="9727107" cy="706964"/>
          </a:xfrm>
        </p:spPr>
        <p:txBody>
          <a:bodyPr/>
          <a:lstStyle/>
          <a:p>
            <a:r>
              <a:rPr lang="fr-FR" sz="3200" dirty="0"/>
              <a:t>Recherche sur la conception de jeux sérieux </a:t>
            </a:r>
          </a:p>
        </p:txBody>
      </p:sp>
      <p:pic>
        <p:nvPicPr>
          <p:cNvPr id="35" name="Image 34">
            <a:extLst>
              <a:ext uri="{FF2B5EF4-FFF2-40B4-BE49-F238E27FC236}">
                <a16:creationId xmlns:a16="http://schemas.microsoft.com/office/drawing/2014/main" id="{32D2652D-BCF8-06BB-EA2D-D94C4C513DF0}"/>
              </a:ext>
            </a:extLst>
          </p:cNvPr>
          <p:cNvPicPr>
            <a:picLocks noChangeAspect="1"/>
          </p:cNvPicPr>
          <p:nvPr/>
        </p:nvPicPr>
        <p:blipFill>
          <a:blip r:embed="rId5"/>
          <a:stretch>
            <a:fillRect/>
          </a:stretch>
        </p:blipFill>
        <p:spPr>
          <a:xfrm>
            <a:off x="426817" y="4860282"/>
            <a:ext cx="1892562" cy="1641740"/>
          </a:xfrm>
          <a:prstGeom prst="rect">
            <a:avLst/>
          </a:prstGeom>
        </p:spPr>
      </p:pic>
      <p:cxnSp>
        <p:nvCxnSpPr>
          <p:cNvPr id="36" name="Connecteur en angle 35">
            <a:extLst>
              <a:ext uri="{FF2B5EF4-FFF2-40B4-BE49-F238E27FC236}">
                <a16:creationId xmlns:a16="http://schemas.microsoft.com/office/drawing/2014/main" id="{6739EB63-B6AA-1CC1-6EA4-9CBE9F7046E0}"/>
              </a:ext>
            </a:extLst>
          </p:cNvPr>
          <p:cNvCxnSpPr>
            <a:cxnSpLocks/>
          </p:cNvCxnSpPr>
          <p:nvPr/>
        </p:nvCxnSpPr>
        <p:spPr>
          <a:xfrm rot="5400000" flipH="1" flipV="1">
            <a:off x="851167" y="4151240"/>
            <a:ext cx="1255057" cy="355599"/>
          </a:xfrm>
          <a:prstGeom prst="bentConnector3">
            <a:avLst>
              <a:gd name="adj1" fmla="val 50000"/>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8" name="Connecteur en angle 37">
            <a:extLst>
              <a:ext uri="{FF2B5EF4-FFF2-40B4-BE49-F238E27FC236}">
                <a16:creationId xmlns:a16="http://schemas.microsoft.com/office/drawing/2014/main" id="{5820C293-B7F1-BA31-9FC6-7BA5EB7B4B3C}"/>
              </a:ext>
            </a:extLst>
          </p:cNvPr>
          <p:cNvCxnSpPr>
            <a:cxnSpLocks/>
            <a:endCxn id="9" idx="2"/>
          </p:cNvCxnSpPr>
          <p:nvPr/>
        </p:nvCxnSpPr>
        <p:spPr>
          <a:xfrm flipV="1">
            <a:off x="2319379" y="4860282"/>
            <a:ext cx="1238542" cy="314398"/>
          </a:xfrm>
          <a:prstGeom prst="bentConnector2">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40" name="Connecteur en angle 39">
            <a:extLst>
              <a:ext uri="{FF2B5EF4-FFF2-40B4-BE49-F238E27FC236}">
                <a16:creationId xmlns:a16="http://schemas.microsoft.com/office/drawing/2014/main" id="{A2E79BEB-1652-3B7F-345D-50DCF9052F48}"/>
              </a:ext>
            </a:extLst>
          </p:cNvPr>
          <p:cNvCxnSpPr>
            <a:cxnSpLocks/>
          </p:cNvCxnSpPr>
          <p:nvPr/>
        </p:nvCxnSpPr>
        <p:spPr>
          <a:xfrm>
            <a:off x="2537829" y="5737081"/>
            <a:ext cx="3139306" cy="975499"/>
          </a:xfrm>
          <a:prstGeom prst="bentConnector3">
            <a:avLst>
              <a:gd name="adj1" fmla="val 50000"/>
            </a:avLst>
          </a:prstGeom>
          <a:ln>
            <a:headEnd type="triangle"/>
            <a:tailEnd type="triangle"/>
          </a:ln>
        </p:spPr>
        <p:style>
          <a:lnRef idx="2">
            <a:schemeClr val="accent1"/>
          </a:lnRef>
          <a:fillRef idx="0">
            <a:schemeClr val="accent1"/>
          </a:fillRef>
          <a:effectRef idx="1">
            <a:schemeClr val="accent1"/>
          </a:effectRef>
          <a:fontRef idx="minor">
            <a:schemeClr val="tx1"/>
          </a:fontRef>
        </p:style>
      </p:cxnSp>
      <p:pic>
        <p:nvPicPr>
          <p:cNvPr id="44" name="Image 43">
            <a:extLst>
              <a:ext uri="{FF2B5EF4-FFF2-40B4-BE49-F238E27FC236}">
                <a16:creationId xmlns:a16="http://schemas.microsoft.com/office/drawing/2014/main" id="{3505F973-9971-744A-14B1-9B2E46449D66}"/>
              </a:ext>
            </a:extLst>
          </p:cNvPr>
          <p:cNvPicPr>
            <a:picLocks noChangeAspect="1"/>
          </p:cNvPicPr>
          <p:nvPr/>
        </p:nvPicPr>
        <p:blipFill>
          <a:blip r:embed="rId6"/>
          <a:stretch>
            <a:fillRect/>
          </a:stretch>
        </p:blipFill>
        <p:spPr>
          <a:xfrm>
            <a:off x="1182416" y="4025659"/>
            <a:ext cx="641911" cy="645362"/>
          </a:xfrm>
          <a:prstGeom prst="rect">
            <a:avLst/>
          </a:prstGeom>
        </p:spPr>
      </p:pic>
      <p:pic>
        <p:nvPicPr>
          <p:cNvPr id="45" name="Image 44">
            <a:extLst>
              <a:ext uri="{FF2B5EF4-FFF2-40B4-BE49-F238E27FC236}">
                <a16:creationId xmlns:a16="http://schemas.microsoft.com/office/drawing/2014/main" id="{D82AECDF-4151-632A-410E-E32533BE8B70}"/>
              </a:ext>
            </a:extLst>
          </p:cNvPr>
          <p:cNvPicPr>
            <a:picLocks noChangeAspect="1"/>
          </p:cNvPicPr>
          <p:nvPr/>
        </p:nvPicPr>
        <p:blipFill>
          <a:blip r:embed="rId6"/>
          <a:stretch>
            <a:fillRect/>
          </a:stretch>
        </p:blipFill>
        <p:spPr>
          <a:xfrm>
            <a:off x="2835164" y="4956567"/>
            <a:ext cx="564351" cy="567385"/>
          </a:xfrm>
          <a:prstGeom prst="rect">
            <a:avLst/>
          </a:prstGeom>
        </p:spPr>
      </p:pic>
      <p:pic>
        <p:nvPicPr>
          <p:cNvPr id="46" name="Image 45">
            <a:extLst>
              <a:ext uri="{FF2B5EF4-FFF2-40B4-BE49-F238E27FC236}">
                <a16:creationId xmlns:a16="http://schemas.microsoft.com/office/drawing/2014/main" id="{DDC1BD48-FD9E-A0C3-5F08-CED0B99BEB33}"/>
              </a:ext>
            </a:extLst>
          </p:cNvPr>
          <p:cNvPicPr>
            <a:picLocks noChangeAspect="1"/>
          </p:cNvPicPr>
          <p:nvPr/>
        </p:nvPicPr>
        <p:blipFill>
          <a:blip r:embed="rId6"/>
          <a:stretch>
            <a:fillRect/>
          </a:stretch>
        </p:blipFill>
        <p:spPr>
          <a:xfrm>
            <a:off x="3761769" y="6028989"/>
            <a:ext cx="544447" cy="547374"/>
          </a:xfrm>
          <a:prstGeom prst="rect">
            <a:avLst/>
          </a:prstGeom>
        </p:spPr>
      </p:pic>
      <p:pic>
        <p:nvPicPr>
          <p:cNvPr id="47" name="Image 46">
            <a:extLst>
              <a:ext uri="{FF2B5EF4-FFF2-40B4-BE49-F238E27FC236}">
                <a16:creationId xmlns:a16="http://schemas.microsoft.com/office/drawing/2014/main" id="{E630B7C1-3A44-F01D-92D9-448702E2E949}"/>
              </a:ext>
            </a:extLst>
          </p:cNvPr>
          <p:cNvPicPr>
            <a:picLocks noChangeAspect="1"/>
          </p:cNvPicPr>
          <p:nvPr/>
        </p:nvPicPr>
        <p:blipFill>
          <a:blip r:embed="rId6"/>
          <a:stretch>
            <a:fillRect/>
          </a:stretch>
        </p:blipFill>
        <p:spPr>
          <a:xfrm>
            <a:off x="4978342" y="2531624"/>
            <a:ext cx="641911" cy="645362"/>
          </a:xfrm>
          <a:prstGeom prst="rect">
            <a:avLst/>
          </a:prstGeom>
        </p:spPr>
      </p:pic>
      <p:pic>
        <p:nvPicPr>
          <p:cNvPr id="48" name="Image 47">
            <a:extLst>
              <a:ext uri="{FF2B5EF4-FFF2-40B4-BE49-F238E27FC236}">
                <a16:creationId xmlns:a16="http://schemas.microsoft.com/office/drawing/2014/main" id="{FB4B6A0B-2180-C7FE-0EC7-B8746E845234}"/>
              </a:ext>
            </a:extLst>
          </p:cNvPr>
          <p:cNvPicPr>
            <a:picLocks noChangeAspect="1"/>
          </p:cNvPicPr>
          <p:nvPr/>
        </p:nvPicPr>
        <p:blipFill>
          <a:blip r:embed="rId6"/>
          <a:stretch>
            <a:fillRect/>
          </a:stretch>
        </p:blipFill>
        <p:spPr>
          <a:xfrm>
            <a:off x="5872676" y="3388369"/>
            <a:ext cx="641911" cy="645362"/>
          </a:xfrm>
          <a:prstGeom prst="rect">
            <a:avLst/>
          </a:prstGeom>
        </p:spPr>
      </p:pic>
      <p:pic>
        <p:nvPicPr>
          <p:cNvPr id="49" name="Image 48">
            <a:extLst>
              <a:ext uri="{FF2B5EF4-FFF2-40B4-BE49-F238E27FC236}">
                <a16:creationId xmlns:a16="http://schemas.microsoft.com/office/drawing/2014/main" id="{7FDDB948-F9E5-D922-F8B3-232047C205C1}"/>
              </a:ext>
            </a:extLst>
          </p:cNvPr>
          <p:cNvPicPr>
            <a:picLocks noChangeAspect="1"/>
          </p:cNvPicPr>
          <p:nvPr/>
        </p:nvPicPr>
        <p:blipFill>
          <a:blip r:embed="rId6"/>
          <a:stretch>
            <a:fillRect/>
          </a:stretch>
        </p:blipFill>
        <p:spPr>
          <a:xfrm>
            <a:off x="7960106" y="4577079"/>
            <a:ext cx="641911" cy="645362"/>
          </a:xfrm>
          <a:prstGeom prst="rect">
            <a:avLst/>
          </a:prstGeom>
        </p:spPr>
      </p:pic>
      <p:pic>
        <p:nvPicPr>
          <p:cNvPr id="2" name="Image 1">
            <a:extLst>
              <a:ext uri="{FF2B5EF4-FFF2-40B4-BE49-F238E27FC236}">
                <a16:creationId xmlns:a16="http://schemas.microsoft.com/office/drawing/2014/main" id="{1FF916C1-3FFE-BFBA-2E1D-F308710077CA}"/>
              </a:ext>
            </a:extLst>
          </p:cNvPr>
          <p:cNvPicPr>
            <a:picLocks noChangeAspect="1"/>
          </p:cNvPicPr>
          <p:nvPr/>
        </p:nvPicPr>
        <p:blipFill>
          <a:blip r:embed="rId7"/>
          <a:stretch>
            <a:fillRect/>
          </a:stretch>
        </p:blipFill>
        <p:spPr>
          <a:xfrm>
            <a:off x="675360" y="2248121"/>
            <a:ext cx="1606670" cy="1291316"/>
          </a:xfrm>
          <a:prstGeom prst="rect">
            <a:avLst/>
          </a:prstGeom>
        </p:spPr>
      </p:pic>
      <p:sp>
        <p:nvSpPr>
          <p:cNvPr id="5" name="ZoneTexte 4">
            <a:extLst>
              <a:ext uri="{FF2B5EF4-FFF2-40B4-BE49-F238E27FC236}">
                <a16:creationId xmlns:a16="http://schemas.microsoft.com/office/drawing/2014/main" id="{0645AAA9-2851-5C0A-1608-FDC96018E6D4}"/>
              </a:ext>
            </a:extLst>
          </p:cNvPr>
          <p:cNvSpPr txBox="1"/>
          <p:nvPr/>
        </p:nvSpPr>
        <p:spPr>
          <a:xfrm>
            <a:off x="9636329" y="2253200"/>
            <a:ext cx="1871663" cy="400110"/>
          </a:xfrm>
          <a:prstGeom prst="rect">
            <a:avLst/>
          </a:prstGeom>
          <a:noFill/>
        </p:spPr>
        <p:txBody>
          <a:bodyPr wrap="square" rtlCol="0">
            <a:spAutoFit/>
          </a:bodyPr>
          <a:lstStyle/>
          <a:p>
            <a:r>
              <a:rPr lang="fr-FR" sz="1000" i="1" dirty="0">
                <a:solidFill>
                  <a:schemeClr val="accent1">
                    <a:lumMod val="60000"/>
                    <a:lumOff val="40000"/>
                  </a:schemeClr>
                </a:solidFill>
              </a:rPr>
              <a:t>Connaissance scientifique</a:t>
            </a:r>
          </a:p>
          <a:p>
            <a:endParaRPr lang="fr-FR" sz="1000" i="1" dirty="0">
              <a:solidFill>
                <a:schemeClr val="accent1">
                  <a:lumMod val="60000"/>
                  <a:lumOff val="40000"/>
                </a:schemeClr>
              </a:solidFill>
            </a:endParaRPr>
          </a:p>
        </p:txBody>
      </p:sp>
      <p:sp>
        <p:nvSpPr>
          <p:cNvPr id="7" name="ZoneTexte 6">
            <a:extLst>
              <a:ext uri="{FF2B5EF4-FFF2-40B4-BE49-F238E27FC236}">
                <a16:creationId xmlns:a16="http://schemas.microsoft.com/office/drawing/2014/main" id="{9AF069B1-D350-F7D8-CF83-E2AA30520747}"/>
              </a:ext>
            </a:extLst>
          </p:cNvPr>
          <p:cNvSpPr txBox="1"/>
          <p:nvPr/>
        </p:nvSpPr>
        <p:spPr>
          <a:xfrm>
            <a:off x="410367" y="1994271"/>
            <a:ext cx="1871663" cy="400110"/>
          </a:xfrm>
          <a:prstGeom prst="rect">
            <a:avLst/>
          </a:prstGeom>
          <a:noFill/>
        </p:spPr>
        <p:txBody>
          <a:bodyPr wrap="square" rtlCol="0">
            <a:spAutoFit/>
          </a:bodyPr>
          <a:lstStyle/>
          <a:p>
            <a:r>
              <a:rPr lang="fr-FR" sz="1000" i="1" dirty="0">
                <a:solidFill>
                  <a:schemeClr val="accent1">
                    <a:lumMod val="60000"/>
                    <a:lumOff val="40000"/>
                  </a:schemeClr>
                </a:solidFill>
              </a:rPr>
              <a:t>Outils activables</a:t>
            </a:r>
          </a:p>
          <a:p>
            <a:endParaRPr lang="fr-FR" sz="1000" i="1" dirty="0">
              <a:solidFill>
                <a:schemeClr val="accent1">
                  <a:lumMod val="60000"/>
                  <a:lumOff val="40000"/>
                </a:schemeClr>
              </a:solidFill>
            </a:endParaRPr>
          </a:p>
        </p:txBody>
      </p:sp>
      <p:sp>
        <p:nvSpPr>
          <p:cNvPr id="8" name="ZoneTexte 7">
            <a:extLst>
              <a:ext uri="{FF2B5EF4-FFF2-40B4-BE49-F238E27FC236}">
                <a16:creationId xmlns:a16="http://schemas.microsoft.com/office/drawing/2014/main" id="{54078B73-BDF4-514A-E1B5-0067398E1BF7}"/>
              </a:ext>
            </a:extLst>
          </p:cNvPr>
          <p:cNvSpPr txBox="1"/>
          <p:nvPr/>
        </p:nvSpPr>
        <p:spPr>
          <a:xfrm>
            <a:off x="463728" y="6489679"/>
            <a:ext cx="1871663" cy="246221"/>
          </a:xfrm>
          <a:prstGeom prst="rect">
            <a:avLst/>
          </a:prstGeom>
          <a:noFill/>
        </p:spPr>
        <p:txBody>
          <a:bodyPr wrap="square" rtlCol="0">
            <a:spAutoFit/>
          </a:bodyPr>
          <a:lstStyle/>
          <a:p>
            <a:r>
              <a:rPr lang="fr-FR" sz="1000" i="1" dirty="0">
                <a:solidFill>
                  <a:schemeClr val="accent1">
                    <a:lumMod val="60000"/>
                    <a:lumOff val="40000"/>
                  </a:schemeClr>
                </a:solidFill>
              </a:rPr>
              <a:t>Utilisateurs et contexte</a:t>
            </a:r>
          </a:p>
        </p:txBody>
      </p:sp>
      <p:pic>
        <p:nvPicPr>
          <p:cNvPr id="11" name="Image 10">
            <a:extLst>
              <a:ext uri="{FF2B5EF4-FFF2-40B4-BE49-F238E27FC236}">
                <a16:creationId xmlns:a16="http://schemas.microsoft.com/office/drawing/2014/main" id="{35D5DA10-A238-EDDA-8BD4-F509E5ECAF22}"/>
              </a:ext>
            </a:extLst>
          </p:cNvPr>
          <p:cNvPicPr>
            <a:picLocks noChangeAspect="1"/>
          </p:cNvPicPr>
          <p:nvPr/>
        </p:nvPicPr>
        <p:blipFill>
          <a:blip r:embed="rId8"/>
          <a:stretch>
            <a:fillRect/>
          </a:stretch>
        </p:blipFill>
        <p:spPr>
          <a:xfrm>
            <a:off x="9130711" y="5240259"/>
            <a:ext cx="2882900" cy="1511300"/>
          </a:xfrm>
          <a:prstGeom prst="rect">
            <a:avLst/>
          </a:prstGeom>
        </p:spPr>
      </p:pic>
      <p:cxnSp>
        <p:nvCxnSpPr>
          <p:cNvPr id="12" name="Connecteur en angle 11">
            <a:extLst>
              <a:ext uri="{FF2B5EF4-FFF2-40B4-BE49-F238E27FC236}">
                <a16:creationId xmlns:a16="http://schemas.microsoft.com/office/drawing/2014/main" id="{246D2959-11C6-33BF-EA67-77547A4E8EB2}"/>
              </a:ext>
            </a:extLst>
          </p:cNvPr>
          <p:cNvCxnSpPr>
            <a:cxnSpLocks/>
            <a:endCxn id="3" idx="3"/>
          </p:cNvCxnSpPr>
          <p:nvPr/>
        </p:nvCxnSpPr>
        <p:spPr>
          <a:xfrm rot="5400000" flipH="1" flipV="1">
            <a:off x="10467560" y="4499517"/>
            <a:ext cx="1785292" cy="17028"/>
          </a:xfrm>
          <a:prstGeom prst="bentConnector4">
            <a:avLst>
              <a:gd name="adj1" fmla="val 20290"/>
              <a:gd name="adj2" fmla="val 1442495"/>
            </a:avLst>
          </a:prstGeom>
          <a:ln>
            <a:headEnd type="triangle"/>
            <a:tailEnd type="triangle"/>
          </a:ln>
        </p:spPr>
        <p:style>
          <a:lnRef idx="2">
            <a:schemeClr val="accent1"/>
          </a:lnRef>
          <a:fillRef idx="0">
            <a:schemeClr val="accent1"/>
          </a:fillRef>
          <a:effectRef idx="1">
            <a:schemeClr val="accent1"/>
          </a:effectRef>
          <a:fontRef idx="minor">
            <a:schemeClr val="tx1"/>
          </a:fontRef>
        </p:style>
      </p:cxnSp>
      <p:pic>
        <p:nvPicPr>
          <p:cNvPr id="15" name="Image 14">
            <a:extLst>
              <a:ext uri="{FF2B5EF4-FFF2-40B4-BE49-F238E27FC236}">
                <a16:creationId xmlns:a16="http://schemas.microsoft.com/office/drawing/2014/main" id="{C63CFB51-3D05-E9AB-27E6-00B4C92BB5EF}"/>
              </a:ext>
            </a:extLst>
          </p:cNvPr>
          <p:cNvPicPr>
            <a:picLocks noChangeAspect="1"/>
          </p:cNvPicPr>
          <p:nvPr/>
        </p:nvPicPr>
        <p:blipFill>
          <a:blip r:embed="rId6"/>
          <a:stretch>
            <a:fillRect/>
          </a:stretch>
        </p:blipFill>
        <p:spPr>
          <a:xfrm>
            <a:off x="11211918" y="4102315"/>
            <a:ext cx="641911" cy="645362"/>
          </a:xfrm>
          <a:prstGeom prst="rect">
            <a:avLst/>
          </a:prstGeom>
        </p:spPr>
      </p:pic>
      <p:sp>
        <p:nvSpPr>
          <p:cNvPr id="18" name="ZoneTexte 17">
            <a:extLst>
              <a:ext uri="{FF2B5EF4-FFF2-40B4-BE49-F238E27FC236}">
                <a16:creationId xmlns:a16="http://schemas.microsoft.com/office/drawing/2014/main" id="{1F1B277E-5607-CA3B-6F80-6C0D9051921C}"/>
              </a:ext>
            </a:extLst>
          </p:cNvPr>
          <p:cNvSpPr txBox="1"/>
          <p:nvPr/>
        </p:nvSpPr>
        <p:spPr>
          <a:xfrm>
            <a:off x="9622331" y="6603461"/>
            <a:ext cx="1871663" cy="246221"/>
          </a:xfrm>
          <a:prstGeom prst="rect">
            <a:avLst/>
          </a:prstGeom>
          <a:noFill/>
        </p:spPr>
        <p:txBody>
          <a:bodyPr wrap="square" rtlCol="0">
            <a:spAutoFit/>
          </a:bodyPr>
          <a:lstStyle/>
          <a:p>
            <a:r>
              <a:rPr lang="fr-FR" sz="1000" i="1" dirty="0">
                <a:solidFill>
                  <a:schemeClr val="accent1">
                    <a:lumMod val="60000"/>
                    <a:lumOff val="40000"/>
                  </a:schemeClr>
                </a:solidFill>
              </a:rPr>
              <a:t>Experts</a:t>
            </a:r>
          </a:p>
        </p:txBody>
      </p:sp>
    </p:spTree>
    <p:extLst>
      <p:ext uri="{BB962C8B-B14F-4D97-AF65-F5344CB8AC3E}">
        <p14:creationId xmlns:p14="http://schemas.microsoft.com/office/powerpoint/2010/main" val="25821083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07BB8F-9844-DE63-A68E-0C4CB7C38E88}"/>
              </a:ext>
            </a:extLst>
          </p:cNvPr>
          <p:cNvSpPr>
            <a:spLocks noGrp="1"/>
          </p:cNvSpPr>
          <p:nvPr>
            <p:ph type="title"/>
          </p:nvPr>
        </p:nvSpPr>
        <p:spPr/>
        <p:txBody>
          <a:bodyPr/>
          <a:lstStyle/>
          <a:p>
            <a:r>
              <a:rPr lang="fr-FR" dirty="0"/>
              <a:t>Recherche sur l’hybridation</a:t>
            </a:r>
          </a:p>
        </p:txBody>
      </p:sp>
      <p:sp>
        <p:nvSpPr>
          <p:cNvPr id="4" name="Rectangle 3">
            <a:extLst>
              <a:ext uri="{FF2B5EF4-FFF2-40B4-BE49-F238E27FC236}">
                <a16:creationId xmlns:a16="http://schemas.microsoft.com/office/drawing/2014/main" id="{AEAB4C48-EE80-8BF2-9B3D-63556FF43045}"/>
              </a:ext>
            </a:extLst>
          </p:cNvPr>
          <p:cNvSpPr/>
          <p:nvPr/>
        </p:nvSpPr>
        <p:spPr>
          <a:xfrm>
            <a:off x="333928" y="6094115"/>
            <a:ext cx="11602700" cy="64088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100" dirty="0"/>
              <a:t>Benoit Martinet et al (2023). Hybridation : anatomie d’un concept polysémique, Sciences et Technologies</a:t>
            </a:r>
          </a:p>
          <a:p>
            <a:r>
              <a:rPr lang="fr-FR" sz="1100" dirty="0"/>
              <a:t>de l’Information et de la Communication pour l’Education et la Formation, 30 (2).  https ://</a:t>
            </a:r>
            <a:r>
              <a:rPr lang="fr-FR" sz="1100" dirty="0" err="1"/>
              <a:t>doi.org</a:t>
            </a:r>
            <a:r>
              <a:rPr lang="fr-FR" sz="1100" dirty="0"/>
              <a:t>/10.23709/sticef.30.2.5</a:t>
            </a:r>
          </a:p>
        </p:txBody>
      </p:sp>
      <p:pic>
        <p:nvPicPr>
          <p:cNvPr id="5" name="Image 4">
            <a:extLst>
              <a:ext uri="{FF2B5EF4-FFF2-40B4-BE49-F238E27FC236}">
                <a16:creationId xmlns:a16="http://schemas.microsoft.com/office/drawing/2014/main" id="{D9C1B8FC-1D96-8A0C-BE3D-4B9C1A585F3A}"/>
              </a:ext>
            </a:extLst>
          </p:cNvPr>
          <p:cNvPicPr>
            <a:picLocks noChangeAspect="1"/>
          </p:cNvPicPr>
          <p:nvPr/>
        </p:nvPicPr>
        <p:blipFill>
          <a:blip r:embed="rId2"/>
          <a:stretch>
            <a:fillRect/>
          </a:stretch>
        </p:blipFill>
        <p:spPr>
          <a:xfrm>
            <a:off x="4324986" y="2570808"/>
            <a:ext cx="4191542" cy="2773446"/>
          </a:xfrm>
          <a:prstGeom prst="rect">
            <a:avLst/>
          </a:prstGeom>
        </p:spPr>
      </p:pic>
      <p:pic>
        <p:nvPicPr>
          <p:cNvPr id="6" name="Image 5">
            <a:extLst>
              <a:ext uri="{FF2B5EF4-FFF2-40B4-BE49-F238E27FC236}">
                <a16:creationId xmlns:a16="http://schemas.microsoft.com/office/drawing/2014/main" id="{3ED6E16E-8F5F-87CE-E8B7-BC9B7E90D73A}"/>
              </a:ext>
            </a:extLst>
          </p:cNvPr>
          <p:cNvPicPr>
            <a:picLocks noChangeAspect="1"/>
          </p:cNvPicPr>
          <p:nvPr/>
        </p:nvPicPr>
        <p:blipFill>
          <a:blip r:embed="rId3"/>
          <a:stretch>
            <a:fillRect/>
          </a:stretch>
        </p:blipFill>
        <p:spPr>
          <a:xfrm>
            <a:off x="257177" y="2653854"/>
            <a:ext cx="3418297" cy="2465118"/>
          </a:xfrm>
          <a:prstGeom prst="rect">
            <a:avLst/>
          </a:prstGeom>
        </p:spPr>
      </p:pic>
      <p:pic>
        <p:nvPicPr>
          <p:cNvPr id="7" name="Image 6">
            <a:extLst>
              <a:ext uri="{FF2B5EF4-FFF2-40B4-BE49-F238E27FC236}">
                <a16:creationId xmlns:a16="http://schemas.microsoft.com/office/drawing/2014/main" id="{2F06FF15-12B4-D9BD-86DB-473D6DB65A99}"/>
              </a:ext>
            </a:extLst>
          </p:cNvPr>
          <p:cNvPicPr>
            <a:picLocks noChangeAspect="1"/>
          </p:cNvPicPr>
          <p:nvPr/>
        </p:nvPicPr>
        <p:blipFill>
          <a:blip r:embed="rId4"/>
          <a:stretch>
            <a:fillRect/>
          </a:stretch>
        </p:blipFill>
        <p:spPr>
          <a:xfrm>
            <a:off x="9208722" y="2426927"/>
            <a:ext cx="2970125" cy="3015127"/>
          </a:xfrm>
          <a:prstGeom prst="rect">
            <a:avLst/>
          </a:prstGeom>
        </p:spPr>
      </p:pic>
      <p:sp>
        <p:nvSpPr>
          <p:cNvPr id="8" name="ZoneTexte 7">
            <a:extLst>
              <a:ext uri="{FF2B5EF4-FFF2-40B4-BE49-F238E27FC236}">
                <a16:creationId xmlns:a16="http://schemas.microsoft.com/office/drawing/2014/main" id="{D29B708F-0515-AB68-B016-BAF2F2EAE7A2}"/>
              </a:ext>
            </a:extLst>
          </p:cNvPr>
          <p:cNvSpPr txBox="1"/>
          <p:nvPr/>
        </p:nvSpPr>
        <p:spPr>
          <a:xfrm>
            <a:off x="885825" y="2284522"/>
            <a:ext cx="1293944" cy="369332"/>
          </a:xfrm>
          <a:prstGeom prst="rect">
            <a:avLst/>
          </a:prstGeom>
          <a:noFill/>
        </p:spPr>
        <p:txBody>
          <a:bodyPr wrap="none" rtlCol="0">
            <a:spAutoFit/>
          </a:bodyPr>
          <a:lstStyle/>
          <a:p>
            <a:r>
              <a:rPr lang="fr-FR" i="1" dirty="0"/>
              <a:t>Définition </a:t>
            </a:r>
          </a:p>
        </p:txBody>
      </p:sp>
      <p:sp>
        <p:nvSpPr>
          <p:cNvPr id="9" name="ZoneTexte 8">
            <a:extLst>
              <a:ext uri="{FF2B5EF4-FFF2-40B4-BE49-F238E27FC236}">
                <a16:creationId xmlns:a16="http://schemas.microsoft.com/office/drawing/2014/main" id="{3C14F895-67B6-0343-A5B2-3C3B792F9B25}"/>
              </a:ext>
            </a:extLst>
          </p:cNvPr>
          <p:cNvSpPr txBox="1"/>
          <p:nvPr/>
        </p:nvSpPr>
        <p:spPr>
          <a:xfrm>
            <a:off x="5473467" y="2284522"/>
            <a:ext cx="2266967" cy="369332"/>
          </a:xfrm>
          <a:prstGeom prst="rect">
            <a:avLst/>
          </a:prstGeom>
          <a:noFill/>
        </p:spPr>
        <p:txBody>
          <a:bodyPr wrap="none" rtlCol="0">
            <a:spAutoFit/>
          </a:bodyPr>
          <a:lstStyle/>
          <a:p>
            <a:r>
              <a:rPr lang="fr-FR" i="1" dirty="0"/>
              <a:t>Modèle théorique </a:t>
            </a:r>
          </a:p>
        </p:txBody>
      </p:sp>
      <p:sp>
        <p:nvSpPr>
          <p:cNvPr id="10" name="ZoneTexte 9">
            <a:extLst>
              <a:ext uri="{FF2B5EF4-FFF2-40B4-BE49-F238E27FC236}">
                <a16:creationId xmlns:a16="http://schemas.microsoft.com/office/drawing/2014/main" id="{9048221D-E4F4-2709-2F04-6F2DAE9FF73A}"/>
              </a:ext>
            </a:extLst>
          </p:cNvPr>
          <p:cNvSpPr txBox="1"/>
          <p:nvPr/>
        </p:nvSpPr>
        <p:spPr>
          <a:xfrm>
            <a:off x="9208722" y="2284522"/>
            <a:ext cx="851515" cy="369332"/>
          </a:xfrm>
          <a:prstGeom prst="rect">
            <a:avLst/>
          </a:prstGeom>
          <a:noFill/>
        </p:spPr>
        <p:txBody>
          <a:bodyPr wrap="none" rtlCol="0">
            <a:spAutoFit/>
          </a:bodyPr>
          <a:lstStyle/>
          <a:p>
            <a:r>
              <a:rPr lang="fr-FR" i="1" dirty="0"/>
              <a:t>Outils </a:t>
            </a:r>
          </a:p>
        </p:txBody>
      </p:sp>
      <p:sp>
        <p:nvSpPr>
          <p:cNvPr id="11" name="Flèche vers la droite 10">
            <a:extLst>
              <a:ext uri="{FF2B5EF4-FFF2-40B4-BE49-F238E27FC236}">
                <a16:creationId xmlns:a16="http://schemas.microsoft.com/office/drawing/2014/main" id="{01911C70-6F22-3EEB-CC10-E579E8CD423D}"/>
              </a:ext>
            </a:extLst>
          </p:cNvPr>
          <p:cNvSpPr/>
          <p:nvPr/>
        </p:nvSpPr>
        <p:spPr>
          <a:xfrm>
            <a:off x="3701422" y="3695700"/>
            <a:ext cx="345393" cy="19071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Flèche vers la droite 11">
            <a:extLst>
              <a:ext uri="{FF2B5EF4-FFF2-40B4-BE49-F238E27FC236}">
                <a16:creationId xmlns:a16="http://schemas.microsoft.com/office/drawing/2014/main" id="{E07A6E73-CE22-186F-1E96-638D89A7BEB9}"/>
              </a:ext>
            </a:extLst>
          </p:cNvPr>
          <p:cNvSpPr/>
          <p:nvPr/>
        </p:nvSpPr>
        <p:spPr>
          <a:xfrm>
            <a:off x="8641531" y="3695700"/>
            <a:ext cx="345393" cy="19071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Flèche vers la droite 12">
            <a:extLst>
              <a:ext uri="{FF2B5EF4-FFF2-40B4-BE49-F238E27FC236}">
                <a16:creationId xmlns:a16="http://schemas.microsoft.com/office/drawing/2014/main" id="{5237447C-19EE-1567-7949-6A81D68FC204}"/>
              </a:ext>
            </a:extLst>
          </p:cNvPr>
          <p:cNvSpPr/>
          <p:nvPr/>
        </p:nvSpPr>
        <p:spPr>
          <a:xfrm rot="10800000">
            <a:off x="8986924" y="4204147"/>
            <a:ext cx="345393" cy="19071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Flèche vers la droite 13">
            <a:extLst>
              <a:ext uri="{FF2B5EF4-FFF2-40B4-BE49-F238E27FC236}">
                <a16:creationId xmlns:a16="http://schemas.microsoft.com/office/drawing/2014/main" id="{001779B0-BF68-8F19-B0A4-AA0C8B807D48}"/>
              </a:ext>
            </a:extLst>
          </p:cNvPr>
          <p:cNvSpPr/>
          <p:nvPr/>
        </p:nvSpPr>
        <p:spPr>
          <a:xfrm rot="10800000">
            <a:off x="3953646" y="4177283"/>
            <a:ext cx="345393" cy="19071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a:extLst>
              <a:ext uri="{FF2B5EF4-FFF2-40B4-BE49-F238E27FC236}">
                <a16:creationId xmlns:a16="http://schemas.microsoft.com/office/drawing/2014/main" id="{B222E378-A73E-163F-444F-4A2C4FF29700}"/>
              </a:ext>
            </a:extLst>
          </p:cNvPr>
          <p:cNvSpPr txBox="1"/>
          <p:nvPr/>
        </p:nvSpPr>
        <p:spPr>
          <a:xfrm>
            <a:off x="257177" y="5371043"/>
            <a:ext cx="3038011" cy="584775"/>
          </a:xfrm>
          <a:prstGeom prst="rect">
            <a:avLst/>
          </a:prstGeom>
          <a:noFill/>
        </p:spPr>
        <p:txBody>
          <a:bodyPr wrap="none" rtlCol="0">
            <a:spAutoFit/>
          </a:bodyPr>
          <a:lstStyle/>
          <a:p>
            <a:r>
              <a:rPr lang="fr-FR" sz="1600" dirty="0"/>
              <a:t>Etat de l’art</a:t>
            </a:r>
          </a:p>
          <a:p>
            <a:r>
              <a:rPr lang="fr-FR" sz="1600" dirty="0"/>
              <a:t>Evaluation avec des experts </a:t>
            </a:r>
          </a:p>
        </p:txBody>
      </p:sp>
      <p:sp>
        <p:nvSpPr>
          <p:cNvPr id="16" name="ZoneTexte 15">
            <a:extLst>
              <a:ext uri="{FF2B5EF4-FFF2-40B4-BE49-F238E27FC236}">
                <a16:creationId xmlns:a16="http://schemas.microsoft.com/office/drawing/2014/main" id="{790C0F34-6B25-7F37-B668-ADA48ADF4BBF}"/>
              </a:ext>
            </a:extLst>
          </p:cNvPr>
          <p:cNvSpPr txBox="1"/>
          <p:nvPr/>
        </p:nvSpPr>
        <p:spPr>
          <a:xfrm>
            <a:off x="4540807" y="5256742"/>
            <a:ext cx="3038011" cy="830997"/>
          </a:xfrm>
          <a:prstGeom prst="rect">
            <a:avLst/>
          </a:prstGeom>
          <a:noFill/>
        </p:spPr>
        <p:txBody>
          <a:bodyPr wrap="none" rtlCol="0">
            <a:spAutoFit/>
          </a:bodyPr>
          <a:lstStyle/>
          <a:p>
            <a:r>
              <a:rPr lang="fr-FR" sz="1600" dirty="0"/>
              <a:t>Etat de l’art</a:t>
            </a:r>
          </a:p>
          <a:p>
            <a:r>
              <a:rPr lang="fr-FR" sz="1600" dirty="0"/>
              <a:t>Analyse de pratiques  </a:t>
            </a:r>
          </a:p>
          <a:p>
            <a:r>
              <a:rPr lang="fr-FR" sz="1600" dirty="0"/>
              <a:t>Evaluation avec des experts </a:t>
            </a:r>
          </a:p>
        </p:txBody>
      </p:sp>
      <p:sp>
        <p:nvSpPr>
          <p:cNvPr id="17" name="ZoneTexte 16">
            <a:extLst>
              <a:ext uri="{FF2B5EF4-FFF2-40B4-BE49-F238E27FC236}">
                <a16:creationId xmlns:a16="http://schemas.microsoft.com/office/drawing/2014/main" id="{63372535-D2BE-8E7C-4885-27FD681DAC54}"/>
              </a:ext>
            </a:extLst>
          </p:cNvPr>
          <p:cNvSpPr txBox="1"/>
          <p:nvPr/>
        </p:nvSpPr>
        <p:spPr>
          <a:xfrm>
            <a:off x="8717731" y="5494153"/>
            <a:ext cx="3331361" cy="338554"/>
          </a:xfrm>
          <a:prstGeom prst="rect">
            <a:avLst/>
          </a:prstGeom>
          <a:noFill/>
        </p:spPr>
        <p:txBody>
          <a:bodyPr wrap="none" rtlCol="0">
            <a:spAutoFit/>
          </a:bodyPr>
          <a:lstStyle/>
          <a:p>
            <a:r>
              <a:rPr lang="fr-FR" sz="1600" dirty="0"/>
              <a:t>Evaluation avec des utilisateurs </a:t>
            </a:r>
          </a:p>
        </p:txBody>
      </p:sp>
      <p:sp>
        <p:nvSpPr>
          <p:cNvPr id="20" name="Espace réservé du numéro de diapositive 3">
            <a:extLst>
              <a:ext uri="{FF2B5EF4-FFF2-40B4-BE49-F238E27FC236}">
                <a16:creationId xmlns:a16="http://schemas.microsoft.com/office/drawing/2014/main" id="{27E3855B-0B7D-DA2D-5AFA-66BB37175128}"/>
              </a:ext>
            </a:extLst>
          </p:cNvPr>
          <p:cNvSpPr>
            <a:spLocks noGrp="1"/>
          </p:cNvSpPr>
          <p:nvPr>
            <p:ph type="sldNum" sz="quarter" idx="12"/>
          </p:nvPr>
        </p:nvSpPr>
        <p:spPr>
          <a:xfrm>
            <a:off x="10352540" y="295729"/>
            <a:ext cx="838199" cy="767687"/>
          </a:xfrm>
        </p:spPr>
        <p:txBody>
          <a:bodyPr/>
          <a:lstStyle/>
          <a:p>
            <a:fld id="{177CE31D-10EA-2648-A0B7-1E8593C1F3C0}" type="slidenum">
              <a:rPr lang="fr-FR" smtClean="0"/>
              <a:t>16</a:t>
            </a:fld>
            <a:endParaRPr lang="fr-FR" dirty="0"/>
          </a:p>
        </p:txBody>
      </p:sp>
    </p:spTree>
    <p:extLst>
      <p:ext uri="{BB962C8B-B14F-4D97-AF65-F5344CB8AC3E}">
        <p14:creationId xmlns:p14="http://schemas.microsoft.com/office/powerpoint/2010/main" val="2082907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8A2EE3E-C4E2-5A16-F79A-1E214BA5DEB4}"/>
              </a:ext>
            </a:extLst>
          </p:cNvPr>
          <p:cNvPicPr>
            <a:picLocks noChangeAspect="1"/>
          </p:cNvPicPr>
          <p:nvPr/>
        </p:nvPicPr>
        <p:blipFill>
          <a:blip r:embed="rId2"/>
          <a:stretch>
            <a:fillRect/>
          </a:stretch>
        </p:blipFill>
        <p:spPr>
          <a:xfrm>
            <a:off x="6229350" y="2494497"/>
            <a:ext cx="5286375" cy="1869005"/>
          </a:xfrm>
          <a:prstGeom prst="rect">
            <a:avLst/>
          </a:prstGeom>
        </p:spPr>
      </p:pic>
      <p:sp>
        <p:nvSpPr>
          <p:cNvPr id="6" name="ZoneTexte 5">
            <a:extLst>
              <a:ext uri="{FF2B5EF4-FFF2-40B4-BE49-F238E27FC236}">
                <a16:creationId xmlns:a16="http://schemas.microsoft.com/office/drawing/2014/main" id="{D7067B1C-13B5-800A-171E-055527FB433B}"/>
              </a:ext>
            </a:extLst>
          </p:cNvPr>
          <p:cNvSpPr txBox="1"/>
          <p:nvPr/>
        </p:nvSpPr>
        <p:spPr>
          <a:xfrm>
            <a:off x="3447922" y="5206795"/>
            <a:ext cx="5424615" cy="707886"/>
          </a:xfrm>
          <a:custGeom>
            <a:avLst/>
            <a:gdLst>
              <a:gd name="connsiteX0" fmla="*/ 0 w 5424615"/>
              <a:gd name="connsiteY0" fmla="*/ 0 h 707886"/>
              <a:gd name="connsiteX1" fmla="*/ 596708 w 5424615"/>
              <a:gd name="connsiteY1" fmla="*/ 0 h 707886"/>
              <a:gd name="connsiteX2" fmla="*/ 1193415 w 5424615"/>
              <a:gd name="connsiteY2" fmla="*/ 0 h 707886"/>
              <a:gd name="connsiteX3" fmla="*/ 1844369 w 5424615"/>
              <a:gd name="connsiteY3" fmla="*/ 0 h 707886"/>
              <a:gd name="connsiteX4" fmla="*/ 2278338 w 5424615"/>
              <a:gd name="connsiteY4" fmla="*/ 0 h 707886"/>
              <a:gd name="connsiteX5" fmla="*/ 2875046 w 5424615"/>
              <a:gd name="connsiteY5" fmla="*/ 0 h 707886"/>
              <a:gd name="connsiteX6" fmla="*/ 3471754 w 5424615"/>
              <a:gd name="connsiteY6" fmla="*/ 0 h 707886"/>
              <a:gd name="connsiteX7" fmla="*/ 4014215 w 5424615"/>
              <a:gd name="connsiteY7" fmla="*/ 0 h 707886"/>
              <a:gd name="connsiteX8" fmla="*/ 4393938 w 5424615"/>
              <a:gd name="connsiteY8" fmla="*/ 0 h 707886"/>
              <a:gd name="connsiteX9" fmla="*/ 4827907 w 5424615"/>
              <a:gd name="connsiteY9" fmla="*/ 0 h 707886"/>
              <a:gd name="connsiteX10" fmla="*/ 5424615 w 5424615"/>
              <a:gd name="connsiteY10" fmla="*/ 0 h 707886"/>
              <a:gd name="connsiteX11" fmla="*/ 5424615 w 5424615"/>
              <a:gd name="connsiteY11" fmla="*/ 346864 h 707886"/>
              <a:gd name="connsiteX12" fmla="*/ 5424615 w 5424615"/>
              <a:gd name="connsiteY12" fmla="*/ 707886 h 707886"/>
              <a:gd name="connsiteX13" fmla="*/ 4936400 w 5424615"/>
              <a:gd name="connsiteY13" fmla="*/ 707886 h 707886"/>
              <a:gd name="connsiteX14" fmla="*/ 4502430 w 5424615"/>
              <a:gd name="connsiteY14" fmla="*/ 707886 h 707886"/>
              <a:gd name="connsiteX15" fmla="*/ 4122707 w 5424615"/>
              <a:gd name="connsiteY15" fmla="*/ 707886 h 707886"/>
              <a:gd name="connsiteX16" fmla="*/ 3688738 w 5424615"/>
              <a:gd name="connsiteY16" fmla="*/ 707886 h 707886"/>
              <a:gd name="connsiteX17" fmla="*/ 3254769 w 5424615"/>
              <a:gd name="connsiteY17" fmla="*/ 707886 h 707886"/>
              <a:gd name="connsiteX18" fmla="*/ 2712308 w 5424615"/>
              <a:gd name="connsiteY18" fmla="*/ 707886 h 707886"/>
              <a:gd name="connsiteX19" fmla="*/ 2224092 w 5424615"/>
              <a:gd name="connsiteY19" fmla="*/ 707886 h 707886"/>
              <a:gd name="connsiteX20" fmla="*/ 1681631 w 5424615"/>
              <a:gd name="connsiteY20" fmla="*/ 707886 h 707886"/>
              <a:gd name="connsiteX21" fmla="*/ 1247661 w 5424615"/>
              <a:gd name="connsiteY21" fmla="*/ 707886 h 707886"/>
              <a:gd name="connsiteX22" fmla="*/ 759446 w 5424615"/>
              <a:gd name="connsiteY22" fmla="*/ 707886 h 707886"/>
              <a:gd name="connsiteX23" fmla="*/ 0 w 5424615"/>
              <a:gd name="connsiteY23" fmla="*/ 707886 h 707886"/>
              <a:gd name="connsiteX24" fmla="*/ 0 w 5424615"/>
              <a:gd name="connsiteY24" fmla="*/ 353943 h 707886"/>
              <a:gd name="connsiteX25" fmla="*/ 0 w 5424615"/>
              <a:gd name="connsiteY25"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424615" h="707886" fill="none" extrusionOk="0">
                <a:moveTo>
                  <a:pt x="0" y="0"/>
                </a:moveTo>
                <a:cubicBezTo>
                  <a:pt x="193917" y="-71013"/>
                  <a:pt x="408466" y="43778"/>
                  <a:pt x="596708" y="0"/>
                </a:cubicBezTo>
                <a:cubicBezTo>
                  <a:pt x="784950" y="-43778"/>
                  <a:pt x="1003014" y="70471"/>
                  <a:pt x="1193415" y="0"/>
                </a:cubicBezTo>
                <a:cubicBezTo>
                  <a:pt x="1383816" y="-70471"/>
                  <a:pt x="1635596" y="38015"/>
                  <a:pt x="1844369" y="0"/>
                </a:cubicBezTo>
                <a:cubicBezTo>
                  <a:pt x="2053142" y="-38015"/>
                  <a:pt x="2180395" y="1604"/>
                  <a:pt x="2278338" y="0"/>
                </a:cubicBezTo>
                <a:cubicBezTo>
                  <a:pt x="2376281" y="-1604"/>
                  <a:pt x="2676177" y="36239"/>
                  <a:pt x="2875046" y="0"/>
                </a:cubicBezTo>
                <a:cubicBezTo>
                  <a:pt x="3073915" y="-36239"/>
                  <a:pt x="3313050" y="67001"/>
                  <a:pt x="3471754" y="0"/>
                </a:cubicBezTo>
                <a:cubicBezTo>
                  <a:pt x="3630458" y="-67001"/>
                  <a:pt x="3745185" y="26533"/>
                  <a:pt x="4014215" y="0"/>
                </a:cubicBezTo>
                <a:cubicBezTo>
                  <a:pt x="4283245" y="-26533"/>
                  <a:pt x="4229808" y="19893"/>
                  <a:pt x="4393938" y="0"/>
                </a:cubicBezTo>
                <a:cubicBezTo>
                  <a:pt x="4558068" y="-19893"/>
                  <a:pt x="4625839" y="41687"/>
                  <a:pt x="4827907" y="0"/>
                </a:cubicBezTo>
                <a:cubicBezTo>
                  <a:pt x="5029975" y="-41687"/>
                  <a:pt x="5211050" y="23539"/>
                  <a:pt x="5424615" y="0"/>
                </a:cubicBezTo>
                <a:cubicBezTo>
                  <a:pt x="5438065" y="118350"/>
                  <a:pt x="5385680" y="208812"/>
                  <a:pt x="5424615" y="346864"/>
                </a:cubicBezTo>
                <a:cubicBezTo>
                  <a:pt x="5463550" y="484916"/>
                  <a:pt x="5420765" y="547373"/>
                  <a:pt x="5424615" y="707886"/>
                </a:cubicBezTo>
                <a:cubicBezTo>
                  <a:pt x="5324770" y="720452"/>
                  <a:pt x="5138709" y="700113"/>
                  <a:pt x="4936400" y="707886"/>
                </a:cubicBezTo>
                <a:cubicBezTo>
                  <a:pt x="4734092" y="715659"/>
                  <a:pt x="4682791" y="688520"/>
                  <a:pt x="4502430" y="707886"/>
                </a:cubicBezTo>
                <a:cubicBezTo>
                  <a:pt x="4322069" y="727252"/>
                  <a:pt x="4198974" y="671128"/>
                  <a:pt x="4122707" y="707886"/>
                </a:cubicBezTo>
                <a:cubicBezTo>
                  <a:pt x="4046440" y="744644"/>
                  <a:pt x="3892876" y="687475"/>
                  <a:pt x="3688738" y="707886"/>
                </a:cubicBezTo>
                <a:cubicBezTo>
                  <a:pt x="3484600" y="728297"/>
                  <a:pt x="3372076" y="672939"/>
                  <a:pt x="3254769" y="707886"/>
                </a:cubicBezTo>
                <a:cubicBezTo>
                  <a:pt x="3137462" y="742833"/>
                  <a:pt x="2966997" y="699417"/>
                  <a:pt x="2712308" y="707886"/>
                </a:cubicBezTo>
                <a:cubicBezTo>
                  <a:pt x="2457619" y="716355"/>
                  <a:pt x="2409720" y="688535"/>
                  <a:pt x="2224092" y="707886"/>
                </a:cubicBezTo>
                <a:cubicBezTo>
                  <a:pt x="2038464" y="727237"/>
                  <a:pt x="1901038" y="691745"/>
                  <a:pt x="1681631" y="707886"/>
                </a:cubicBezTo>
                <a:cubicBezTo>
                  <a:pt x="1462224" y="724027"/>
                  <a:pt x="1365416" y="664661"/>
                  <a:pt x="1247661" y="707886"/>
                </a:cubicBezTo>
                <a:cubicBezTo>
                  <a:pt x="1129906" y="751111"/>
                  <a:pt x="860966" y="664831"/>
                  <a:pt x="759446" y="707886"/>
                </a:cubicBezTo>
                <a:cubicBezTo>
                  <a:pt x="657927" y="750941"/>
                  <a:pt x="265800" y="670085"/>
                  <a:pt x="0" y="707886"/>
                </a:cubicBezTo>
                <a:cubicBezTo>
                  <a:pt x="-17245" y="572235"/>
                  <a:pt x="13953" y="521951"/>
                  <a:pt x="0" y="353943"/>
                </a:cubicBezTo>
                <a:cubicBezTo>
                  <a:pt x="-13953" y="185935"/>
                  <a:pt x="1698" y="105259"/>
                  <a:pt x="0" y="0"/>
                </a:cubicBezTo>
                <a:close/>
              </a:path>
              <a:path w="5424615" h="707886" stroke="0" extrusionOk="0">
                <a:moveTo>
                  <a:pt x="0" y="0"/>
                </a:moveTo>
                <a:cubicBezTo>
                  <a:pt x="176496" y="-48336"/>
                  <a:pt x="391097" y="69643"/>
                  <a:pt x="650954" y="0"/>
                </a:cubicBezTo>
                <a:cubicBezTo>
                  <a:pt x="910811" y="-69643"/>
                  <a:pt x="1030723" y="25647"/>
                  <a:pt x="1247661" y="0"/>
                </a:cubicBezTo>
                <a:cubicBezTo>
                  <a:pt x="1464599" y="-25647"/>
                  <a:pt x="1557764" y="52474"/>
                  <a:pt x="1735877" y="0"/>
                </a:cubicBezTo>
                <a:cubicBezTo>
                  <a:pt x="1913990" y="-52474"/>
                  <a:pt x="2040193" y="51332"/>
                  <a:pt x="2332584" y="0"/>
                </a:cubicBezTo>
                <a:cubicBezTo>
                  <a:pt x="2624975" y="-51332"/>
                  <a:pt x="2726446" y="21693"/>
                  <a:pt x="2875046" y="0"/>
                </a:cubicBezTo>
                <a:cubicBezTo>
                  <a:pt x="3023646" y="-21693"/>
                  <a:pt x="3350176" y="12045"/>
                  <a:pt x="3526000" y="0"/>
                </a:cubicBezTo>
                <a:cubicBezTo>
                  <a:pt x="3701824" y="-12045"/>
                  <a:pt x="4037084" y="75319"/>
                  <a:pt x="4176954" y="0"/>
                </a:cubicBezTo>
                <a:cubicBezTo>
                  <a:pt x="4316824" y="-75319"/>
                  <a:pt x="4557678" y="24695"/>
                  <a:pt x="4719415" y="0"/>
                </a:cubicBezTo>
                <a:cubicBezTo>
                  <a:pt x="4881152" y="-24695"/>
                  <a:pt x="5238393" y="79343"/>
                  <a:pt x="5424615" y="0"/>
                </a:cubicBezTo>
                <a:cubicBezTo>
                  <a:pt x="5433471" y="150777"/>
                  <a:pt x="5422413" y="215436"/>
                  <a:pt x="5424615" y="346864"/>
                </a:cubicBezTo>
                <a:cubicBezTo>
                  <a:pt x="5426817" y="478292"/>
                  <a:pt x="5381923" y="549067"/>
                  <a:pt x="5424615" y="707886"/>
                </a:cubicBezTo>
                <a:cubicBezTo>
                  <a:pt x="5300839" y="709407"/>
                  <a:pt x="5151348" y="692296"/>
                  <a:pt x="4936400" y="707886"/>
                </a:cubicBezTo>
                <a:cubicBezTo>
                  <a:pt x="4721452" y="723476"/>
                  <a:pt x="4480957" y="704514"/>
                  <a:pt x="4339692" y="707886"/>
                </a:cubicBezTo>
                <a:cubicBezTo>
                  <a:pt x="4198427" y="711258"/>
                  <a:pt x="4060768" y="696338"/>
                  <a:pt x="3851477" y="707886"/>
                </a:cubicBezTo>
                <a:cubicBezTo>
                  <a:pt x="3642187" y="719434"/>
                  <a:pt x="3598394" y="677663"/>
                  <a:pt x="3363261" y="707886"/>
                </a:cubicBezTo>
                <a:cubicBezTo>
                  <a:pt x="3128128" y="738109"/>
                  <a:pt x="3097760" y="700023"/>
                  <a:pt x="2983538" y="707886"/>
                </a:cubicBezTo>
                <a:cubicBezTo>
                  <a:pt x="2869316" y="715749"/>
                  <a:pt x="2518797" y="637748"/>
                  <a:pt x="2332584" y="707886"/>
                </a:cubicBezTo>
                <a:cubicBezTo>
                  <a:pt x="2146371" y="778024"/>
                  <a:pt x="2005706" y="703740"/>
                  <a:pt x="1844369" y="707886"/>
                </a:cubicBezTo>
                <a:cubicBezTo>
                  <a:pt x="1683032" y="712032"/>
                  <a:pt x="1343093" y="705054"/>
                  <a:pt x="1193415" y="707886"/>
                </a:cubicBezTo>
                <a:cubicBezTo>
                  <a:pt x="1043737" y="710718"/>
                  <a:pt x="870350" y="692782"/>
                  <a:pt x="759446" y="707886"/>
                </a:cubicBezTo>
                <a:cubicBezTo>
                  <a:pt x="648542" y="722990"/>
                  <a:pt x="255274" y="706015"/>
                  <a:pt x="0" y="707886"/>
                </a:cubicBezTo>
                <a:cubicBezTo>
                  <a:pt x="-8580" y="631300"/>
                  <a:pt x="23822" y="453213"/>
                  <a:pt x="0" y="361022"/>
                </a:cubicBezTo>
                <a:cubicBezTo>
                  <a:pt x="-23822" y="268831"/>
                  <a:pt x="11256" y="108815"/>
                  <a:pt x="0" y="0"/>
                </a:cubicBezTo>
                <a:close/>
              </a:path>
            </a:pathLst>
          </a:custGeom>
          <a:solidFill>
            <a:schemeClr val="bg1"/>
          </a:solidFill>
          <a:ln>
            <a:solidFill>
              <a:schemeClr val="accent1">
                <a:shade val="15000"/>
              </a:schemeClr>
            </a:solidFill>
            <a:extLst>
              <a:ext uri="{C807C97D-BFC1-408E-A445-0C87EB9F89A2}">
                <ask:lineSketchStyleProps xmlns:ask="http://schemas.microsoft.com/office/drawing/2018/sketchyshapes" sd="3559321221">
                  <a:prstGeom prst="rect">
                    <a:avLst/>
                  </a:prstGeom>
                  <ask:type>
                    <ask:lineSketchScribble/>
                  </ask:type>
                </ask:lineSketchStyleProps>
              </a:ext>
            </a:extLst>
          </a:ln>
          <a:effectLst>
            <a:softEdge rad="0"/>
          </a:effectLst>
        </p:spPr>
        <p:txBody>
          <a:bodyPr wrap="square">
            <a:spAutoFit/>
          </a:bodyPr>
          <a:lstStyle/>
          <a:p>
            <a:r>
              <a:rPr lang="fr-FR" sz="3600" b="1" dirty="0">
                <a:solidFill>
                  <a:schemeClr val="accent1"/>
                </a:solidFill>
              </a:rPr>
              <a:t>R</a:t>
            </a:r>
            <a:r>
              <a:rPr lang="fr-FR" sz="4000" b="1" dirty="0">
                <a:solidFill>
                  <a:schemeClr val="accent1"/>
                </a:solidFill>
              </a:rPr>
              <a:t>eproductibilité</a:t>
            </a:r>
            <a:r>
              <a:rPr lang="fr-FR" sz="3600" b="1" dirty="0">
                <a:solidFill>
                  <a:schemeClr val="accent1"/>
                </a:solidFill>
              </a:rPr>
              <a:t> ?? </a:t>
            </a:r>
          </a:p>
        </p:txBody>
      </p:sp>
      <p:pic>
        <p:nvPicPr>
          <p:cNvPr id="7" name="Image 6">
            <a:extLst>
              <a:ext uri="{FF2B5EF4-FFF2-40B4-BE49-F238E27FC236}">
                <a16:creationId xmlns:a16="http://schemas.microsoft.com/office/drawing/2014/main" id="{76937801-1218-ABD5-BB0D-5C992050FD42}"/>
              </a:ext>
            </a:extLst>
          </p:cNvPr>
          <p:cNvPicPr>
            <a:picLocks noChangeAspect="1"/>
          </p:cNvPicPr>
          <p:nvPr/>
        </p:nvPicPr>
        <p:blipFill>
          <a:blip r:embed="rId3"/>
          <a:stretch>
            <a:fillRect/>
          </a:stretch>
        </p:blipFill>
        <p:spPr>
          <a:xfrm>
            <a:off x="676275" y="2759389"/>
            <a:ext cx="4261968" cy="1869006"/>
          </a:xfrm>
          <a:prstGeom prst="rect">
            <a:avLst/>
          </a:prstGeom>
        </p:spPr>
      </p:pic>
      <p:sp>
        <p:nvSpPr>
          <p:cNvPr id="8" name="Espace réservé du numéro de diapositive 3">
            <a:extLst>
              <a:ext uri="{FF2B5EF4-FFF2-40B4-BE49-F238E27FC236}">
                <a16:creationId xmlns:a16="http://schemas.microsoft.com/office/drawing/2014/main" id="{3202F40D-5728-E446-0771-D6CE33EEE327}"/>
              </a:ext>
            </a:extLst>
          </p:cNvPr>
          <p:cNvSpPr>
            <a:spLocks noGrp="1"/>
          </p:cNvSpPr>
          <p:nvPr>
            <p:ph type="sldNum" sz="quarter" idx="12"/>
          </p:nvPr>
        </p:nvSpPr>
        <p:spPr>
          <a:xfrm>
            <a:off x="10352540" y="295729"/>
            <a:ext cx="838199" cy="767687"/>
          </a:xfrm>
        </p:spPr>
        <p:txBody>
          <a:bodyPr/>
          <a:lstStyle/>
          <a:p>
            <a:fld id="{177CE31D-10EA-2648-A0B7-1E8593C1F3C0}" type="slidenum">
              <a:rPr lang="fr-FR" smtClean="0"/>
              <a:t>17</a:t>
            </a:fld>
            <a:endParaRPr lang="fr-FR" dirty="0"/>
          </a:p>
        </p:txBody>
      </p:sp>
      <p:sp>
        <p:nvSpPr>
          <p:cNvPr id="11" name="Titre 1">
            <a:extLst>
              <a:ext uri="{FF2B5EF4-FFF2-40B4-BE49-F238E27FC236}">
                <a16:creationId xmlns:a16="http://schemas.microsoft.com/office/drawing/2014/main" id="{30152FB3-1A6C-FF06-7278-80079A2C2115}"/>
              </a:ext>
            </a:extLst>
          </p:cNvPr>
          <p:cNvSpPr txBox="1">
            <a:spLocks/>
          </p:cNvSpPr>
          <p:nvPr/>
        </p:nvSpPr>
        <p:spPr bwMode="gray">
          <a:xfrm>
            <a:off x="1307354" y="1126068"/>
            <a:ext cx="8761413" cy="706964"/>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a:t>La reproductibilité dans les « SA »</a:t>
            </a:r>
            <a:endParaRPr lang="fr-FR" dirty="0"/>
          </a:p>
        </p:txBody>
      </p:sp>
    </p:spTree>
    <p:extLst>
      <p:ext uri="{BB962C8B-B14F-4D97-AF65-F5344CB8AC3E}">
        <p14:creationId xmlns:p14="http://schemas.microsoft.com/office/powerpoint/2010/main" val="31055580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1886D4-AEEB-C3F7-9C86-C7C6AC2568B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4924B17-6FF8-68A8-997C-B852C370D04C}"/>
              </a:ext>
            </a:extLst>
          </p:cNvPr>
          <p:cNvSpPr>
            <a:spLocks noGrp="1"/>
          </p:cNvSpPr>
          <p:nvPr>
            <p:ph type="title"/>
          </p:nvPr>
        </p:nvSpPr>
        <p:spPr/>
        <p:txBody>
          <a:bodyPr/>
          <a:lstStyle/>
          <a:p>
            <a:r>
              <a:rPr lang="fr-FR" dirty="0"/>
              <a:t>La reproductibilité dans les « SA »</a:t>
            </a:r>
          </a:p>
        </p:txBody>
      </p:sp>
      <p:sp>
        <p:nvSpPr>
          <p:cNvPr id="3" name="Espace réservé du contenu 2">
            <a:extLst>
              <a:ext uri="{FF2B5EF4-FFF2-40B4-BE49-F238E27FC236}">
                <a16:creationId xmlns:a16="http://schemas.microsoft.com/office/drawing/2014/main" id="{51C1B935-AF82-4C79-A2B5-42E96CD335D7}"/>
              </a:ext>
            </a:extLst>
          </p:cNvPr>
          <p:cNvSpPr>
            <a:spLocks noGrp="1"/>
          </p:cNvSpPr>
          <p:nvPr>
            <p:ph idx="1"/>
          </p:nvPr>
        </p:nvSpPr>
        <p:spPr/>
        <p:txBody>
          <a:bodyPr>
            <a:normAutofit/>
          </a:bodyPr>
          <a:lstStyle/>
          <a:p>
            <a:r>
              <a:rPr lang="fr-FR" dirty="0"/>
              <a:t>La reproductibilité dans les sciences de la nature ou les sciences physiques </a:t>
            </a:r>
          </a:p>
          <a:p>
            <a:pPr lvl="1" algn="just"/>
            <a:r>
              <a:rPr lang="fr-FR" sz="1800" dirty="0">
                <a:solidFill>
                  <a:schemeClr val="accent1">
                    <a:lumMod val="50000"/>
                  </a:schemeClr>
                </a:solidFill>
              </a:rPr>
              <a:t>Etude auprès de 1 500 scientifiques  - 70 % des chercheurs affirment avoir été incapables de reproduire l'expérience scientifique d'un autre chercheur - 50% affirment avoir échoué à reproduire leur propre expérience. </a:t>
            </a:r>
          </a:p>
          <a:p>
            <a:pPr lvl="1" algn="just"/>
            <a:r>
              <a:rPr lang="fr-FR" sz="1800" dirty="0">
                <a:solidFill>
                  <a:schemeClr val="accent1">
                    <a:lumMod val="50000"/>
                  </a:schemeClr>
                </a:solidFill>
              </a:rPr>
              <a:t>Chimie 90% et 60% - Biologie 80% et 60% - Physique 70% et 50% - Géologie 60% et 40% </a:t>
            </a:r>
            <a:endParaRPr lang="fr-FR" sz="1800" dirty="0"/>
          </a:p>
          <a:p>
            <a:pPr marL="0" indent="0">
              <a:buNone/>
            </a:pPr>
            <a:endParaRPr lang="fr-FR" dirty="0">
              <a:solidFill>
                <a:schemeClr val="tx1"/>
              </a:solidFill>
            </a:endParaRPr>
          </a:p>
        </p:txBody>
      </p:sp>
      <p:sp>
        <p:nvSpPr>
          <p:cNvPr id="4" name="Rectangle 3">
            <a:extLst>
              <a:ext uri="{FF2B5EF4-FFF2-40B4-BE49-F238E27FC236}">
                <a16:creationId xmlns:a16="http://schemas.microsoft.com/office/drawing/2014/main" id="{586D9F02-A7FB-FFB6-015D-D578A8F8ACF4}"/>
              </a:ext>
            </a:extLst>
          </p:cNvPr>
          <p:cNvSpPr/>
          <p:nvPr/>
        </p:nvSpPr>
        <p:spPr>
          <a:xfrm>
            <a:off x="424543" y="6019800"/>
            <a:ext cx="11342914" cy="533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100" dirty="0" err="1">
                <a:solidFill>
                  <a:schemeClr val="bg1"/>
                </a:solidFill>
              </a:rPr>
              <a:t>Monya</a:t>
            </a:r>
            <a:r>
              <a:rPr lang="fr-FR" sz="1100" dirty="0">
                <a:solidFill>
                  <a:schemeClr val="bg1"/>
                </a:solidFill>
              </a:rPr>
              <a:t> Baker, « 1,500 </a:t>
            </a:r>
            <a:r>
              <a:rPr lang="fr-FR" sz="1100" dirty="0" err="1">
                <a:solidFill>
                  <a:schemeClr val="bg1"/>
                </a:solidFill>
              </a:rPr>
              <a:t>scientists</a:t>
            </a:r>
            <a:r>
              <a:rPr lang="fr-FR" sz="1100" dirty="0">
                <a:solidFill>
                  <a:schemeClr val="bg1"/>
                </a:solidFill>
              </a:rPr>
              <a:t> lift the </a:t>
            </a:r>
            <a:r>
              <a:rPr lang="fr-FR" sz="1100" dirty="0" err="1">
                <a:solidFill>
                  <a:schemeClr val="bg1"/>
                </a:solidFill>
              </a:rPr>
              <a:t>lid</a:t>
            </a:r>
            <a:r>
              <a:rPr lang="fr-FR" sz="1100" dirty="0">
                <a:solidFill>
                  <a:schemeClr val="bg1"/>
                </a:solidFill>
              </a:rPr>
              <a:t> on </a:t>
            </a:r>
            <a:r>
              <a:rPr lang="fr-FR" sz="1100" dirty="0" err="1">
                <a:solidFill>
                  <a:schemeClr val="bg1"/>
                </a:solidFill>
              </a:rPr>
              <a:t>reproducibility</a:t>
            </a:r>
            <a:r>
              <a:rPr lang="fr-FR" sz="1100" dirty="0">
                <a:solidFill>
                  <a:schemeClr val="bg1"/>
                </a:solidFill>
              </a:rPr>
              <a:t> », Nature, vol. 533, no 7604,‎ 26 mai 2016, p. 452–454 (PMID 27225100, DOI 10.1038/533452a).</a:t>
            </a:r>
          </a:p>
        </p:txBody>
      </p:sp>
      <p:sp>
        <p:nvSpPr>
          <p:cNvPr id="5" name="Espace réservé du numéro de diapositive 3">
            <a:extLst>
              <a:ext uri="{FF2B5EF4-FFF2-40B4-BE49-F238E27FC236}">
                <a16:creationId xmlns:a16="http://schemas.microsoft.com/office/drawing/2014/main" id="{BAC27F9E-A4A9-0B97-016E-0659B35AD599}"/>
              </a:ext>
            </a:extLst>
          </p:cNvPr>
          <p:cNvSpPr>
            <a:spLocks noGrp="1"/>
          </p:cNvSpPr>
          <p:nvPr>
            <p:ph type="sldNum" sz="quarter" idx="12"/>
          </p:nvPr>
        </p:nvSpPr>
        <p:spPr>
          <a:xfrm>
            <a:off x="10352540" y="295729"/>
            <a:ext cx="838199" cy="767687"/>
          </a:xfrm>
        </p:spPr>
        <p:txBody>
          <a:bodyPr/>
          <a:lstStyle/>
          <a:p>
            <a:fld id="{177CE31D-10EA-2648-A0B7-1E8593C1F3C0}" type="slidenum">
              <a:rPr lang="fr-FR" smtClean="0"/>
              <a:t>18</a:t>
            </a:fld>
            <a:endParaRPr lang="fr-FR" dirty="0"/>
          </a:p>
        </p:txBody>
      </p:sp>
    </p:spTree>
    <p:extLst>
      <p:ext uri="{BB962C8B-B14F-4D97-AF65-F5344CB8AC3E}">
        <p14:creationId xmlns:p14="http://schemas.microsoft.com/office/powerpoint/2010/main" val="16513679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CB19D52-B43C-EED8-00BD-E085016C6933}"/>
              </a:ext>
            </a:extLst>
          </p:cNvPr>
          <p:cNvSpPr>
            <a:spLocks noGrp="1"/>
          </p:cNvSpPr>
          <p:nvPr>
            <p:ph type="title"/>
          </p:nvPr>
        </p:nvSpPr>
        <p:spPr/>
        <p:txBody>
          <a:bodyPr/>
          <a:lstStyle/>
          <a:p>
            <a:r>
              <a:rPr lang="fr-FR" dirty="0"/>
              <a:t>La reproductibilité dans les « SA »</a:t>
            </a:r>
          </a:p>
        </p:txBody>
      </p:sp>
      <p:sp>
        <p:nvSpPr>
          <p:cNvPr id="3" name="Espace réservé du contenu 2">
            <a:extLst>
              <a:ext uri="{FF2B5EF4-FFF2-40B4-BE49-F238E27FC236}">
                <a16:creationId xmlns:a16="http://schemas.microsoft.com/office/drawing/2014/main" id="{5F9EDD16-A68E-58E1-B9FA-EAAEDF59C5BE}"/>
              </a:ext>
            </a:extLst>
          </p:cNvPr>
          <p:cNvSpPr>
            <a:spLocks noGrp="1"/>
          </p:cNvSpPr>
          <p:nvPr>
            <p:ph idx="1"/>
          </p:nvPr>
        </p:nvSpPr>
        <p:spPr/>
        <p:txBody>
          <a:bodyPr>
            <a:normAutofit lnSpcReduction="10000"/>
          </a:bodyPr>
          <a:lstStyle/>
          <a:p>
            <a:r>
              <a:rPr lang="fr-FR" dirty="0"/>
              <a:t>La reproductibilité de quoi ? </a:t>
            </a:r>
          </a:p>
          <a:p>
            <a:pPr lvl="1"/>
            <a:r>
              <a:rPr lang="fr-FR" dirty="0"/>
              <a:t>Expérimentale</a:t>
            </a:r>
          </a:p>
          <a:p>
            <a:pPr lvl="2"/>
            <a:r>
              <a:rPr lang="fr-FR" dirty="0"/>
              <a:t>Pouvoir refaire une expérience selon les données fournies</a:t>
            </a:r>
          </a:p>
          <a:p>
            <a:pPr lvl="2"/>
            <a:r>
              <a:rPr lang="fr-FR" dirty="0"/>
              <a:t>Obtenir des résultats proches – seuil d’erreur </a:t>
            </a:r>
          </a:p>
          <a:p>
            <a:pPr lvl="1"/>
            <a:r>
              <a:rPr lang="fr-FR" dirty="0"/>
              <a:t>Statistiques</a:t>
            </a:r>
          </a:p>
          <a:p>
            <a:pPr lvl="2"/>
            <a:r>
              <a:rPr lang="fr-FR" dirty="0">
                <a:solidFill>
                  <a:schemeClr val="tx1"/>
                </a:solidFill>
              </a:rPr>
              <a:t>Refaire une étude avec un autre échantillon</a:t>
            </a:r>
          </a:p>
          <a:p>
            <a:pPr lvl="2"/>
            <a:r>
              <a:rPr lang="fr-FR" dirty="0">
                <a:solidFill>
                  <a:schemeClr val="tx1"/>
                </a:solidFill>
              </a:rPr>
              <a:t>Obtenir des résultats proches - seuils d’erreur </a:t>
            </a:r>
          </a:p>
          <a:p>
            <a:pPr lvl="1"/>
            <a:r>
              <a:rPr lang="fr-FR" dirty="0">
                <a:solidFill>
                  <a:schemeClr val="tx1"/>
                </a:solidFill>
              </a:rPr>
              <a:t>Computationnelle</a:t>
            </a:r>
          </a:p>
          <a:p>
            <a:pPr lvl="2"/>
            <a:r>
              <a:rPr lang="fr-FR" dirty="0">
                <a:solidFill>
                  <a:schemeClr val="tx1"/>
                </a:solidFill>
              </a:rPr>
              <a:t>Refaire un calcul à l’identique</a:t>
            </a:r>
          </a:p>
          <a:p>
            <a:pPr lvl="2"/>
            <a:r>
              <a:rPr lang="fr-FR" dirty="0">
                <a:solidFill>
                  <a:schemeClr val="tx1"/>
                </a:solidFill>
              </a:rPr>
              <a:t>Obtenir des résultats identiques  </a:t>
            </a:r>
          </a:p>
          <a:p>
            <a:pPr marL="914400" lvl="2" indent="0">
              <a:buNone/>
            </a:pPr>
            <a:endParaRPr lang="fr-FR" dirty="0">
              <a:solidFill>
                <a:schemeClr val="tx1"/>
              </a:solidFill>
            </a:endParaRPr>
          </a:p>
          <a:p>
            <a:pPr lvl="2"/>
            <a:endParaRPr lang="fr-FR" dirty="0">
              <a:solidFill>
                <a:schemeClr val="tx1"/>
              </a:solidFill>
            </a:endParaRPr>
          </a:p>
          <a:p>
            <a:pPr lvl="2"/>
            <a:endParaRPr lang="fr-FR" dirty="0">
              <a:solidFill>
                <a:schemeClr val="tx1"/>
              </a:solidFill>
            </a:endParaRPr>
          </a:p>
          <a:p>
            <a:pPr lvl="2"/>
            <a:endParaRPr lang="fr-FR" dirty="0"/>
          </a:p>
          <a:p>
            <a:pPr lvl="2"/>
            <a:endParaRPr lang="fr-FR" dirty="0"/>
          </a:p>
          <a:p>
            <a:pPr lvl="2"/>
            <a:endParaRPr lang="fr-FR" dirty="0"/>
          </a:p>
          <a:p>
            <a:endParaRPr lang="fr-FR" dirty="0"/>
          </a:p>
        </p:txBody>
      </p:sp>
      <p:sp>
        <p:nvSpPr>
          <p:cNvPr id="4" name="Espace réservé du numéro de diapositive 3">
            <a:extLst>
              <a:ext uri="{FF2B5EF4-FFF2-40B4-BE49-F238E27FC236}">
                <a16:creationId xmlns:a16="http://schemas.microsoft.com/office/drawing/2014/main" id="{9AC64B2E-6CDD-F4F0-02B6-0A88EA2664C8}"/>
              </a:ext>
            </a:extLst>
          </p:cNvPr>
          <p:cNvSpPr>
            <a:spLocks noGrp="1"/>
          </p:cNvSpPr>
          <p:nvPr>
            <p:ph type="sldNum" sz="quarter" idx="12"/>
          </p:nvPr>
        </p:nvSpPr>
        <p:spPr>
          <a:xfrm>
            <a:off x="10352540" y="295729"/>
            <a:ext cx="838199" cy="767687"/>
          </a:xfrm>
        </p:spPr>
        <p:txBody>
          <a:bodyPr/>
          <a:lstStyle/>
          <a:p>
            <a:fld id="{177CE31D-10EA-2648-A0B7-1E8593C1F3C0}" type="slidenum">
              <a:rPr lang="fr-FR" smtClean="0"/>
              <a:t>19</a:t>
            </a:fld>
            <a:endParaRPr lang="fr-FR" dirty="0"/>
          </a:p>
        </p:txBody>
      </p:sp>
    </p:spTree>
    <p:extLst>
      <p:ext uri="{BB962C8B-B14F-4D97-AF65-F5344CB8AC3E}">
        <p14:creationId xmlns:p14="http://schemas.microsoft.com/office/powerpoint/2010/main" val="27863917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77B369-4E9B-4879-51C4-50086C2295EA}"/>
              </a:ext>
            </a:extLst>
          </p:cNvPr>
          <p:cNvSpPr>
            <a:spLocks noGrp="1"/>
          </p:cNvSpPr>
          <p:nvPr>
            <p:ph type="title"/>
          </p:nvPr>
        </p:nvSpPr>
        <p:spPr/>
        <p:txBody>
          <a:bodyPr/>
          <a:lstStyle/>
          <a:p>
            <a:r>
              <a:rPr lang="fr-FR" dirty="0"/>
              <a:t>Trajectoire</a:t>
            </a:r>
          </a:p>
        </p:txBody>
      </p:sp>
      <p:sp>
        <p:nvSpPr>
          <p:cNvPr id="3" name="Espace réservé du contenu 2">
            <a:extLst>
              <a:ext uri="{FF2B5EF4-FFF2-40B4-BE49-F238E27FC236}">
                <a16:creationId xmlns:a16="http://schemas.microsoft.com/office/drawing/2014/main" id="{0C0D1CDB-628C-D7FB-EA4B-D0555E57252D}"/>
              </a:ext>
            </a:extLst>
          </p:cNvPr>
          <p:cNvSpPr>
            <a:spLocks noGrp="1"/>
          </p:cNvSpPr>
          <p:nvPr>
            <p:ph idx="1"/>
          </p:nvPr>
        </p:nvSpPr>
        <p:spPr/>
        <p:txBody>
          <a:bodyPr>
            <a:normAutofit/>
          </a:bodyPr>
          <a:lstStyle/>
          <a:p>
            <a:pPr algn="just"/>
            <a:r>
              <a:rPr lang="fr-FR" dirty="0"/>
              <a:t>De la biologie, des plans expérimentaux, </a:t>
            </a:r>
          </a:p>
          <a:p>
            <a:pPr algn="just"/>
            <a:r>
              <a:rPr lang="fr-FR" dirty="0"/>
              <a:t>En sciences économiques, des enquêtes nationales, internationales avec des protocoles de production des données rigoureux et documentés,</a:t>
            </a:r>
          </a:p>
          <a:p>
            <a:pPr algn="just"/>
            <a:r>
              <a:rPr lang="fr-FR" dirty="0"/>
              <a:t>En sciences politiques,  des enquêtes nationales, internationales avec des méthodes d’échantillonnage complexes et des enquêtes qualitatives pour comprendre,</a:t>
            </a:r>
          </a:p>
          <a:p>
            <a:pPr algn="just"/>
            <a:r>
              <a:rPr lang="fr-FR" dirty="0"/>
              <a:t>En Recherche en Informatique Centrée sur l’Humain (RICH), des tests utilisateurs, des focus-groups, des entretiens ?? </a:t>
            </a:r>
          </a:p>
          <a:p>
            <a:pPr lvl="1" algn="just"/>
            <a:r>
              <a:rPr lang="fr-FR" dirty="0"/>
              <a:t>Nécessité de faire des tests statistiques ?? </a:t>
            </a:r>
          </a:p>
          <a:p>
            <a:pPr lvl="1" algn="just"/>
            <a:r>
              <a:rPr lang="fr-FR" dirty="0"/>
              <a:t>Pourquoi de la recherche ?? </a:t>
            </a:r>
          </a:p>
          <a:p>
            <a:endParaRPr lang="fr-FR" dirty="0"/>
          </a:p>
        </p:txBody>
      </p:sp>
      <p:sp>
        <p:nvSpPr>
          <p:cNvPr id="7" name="Espace réservé du numéro de diapositive 3">
            <a:extLst>
              <a:ext uri="{FF2B5EF4-FFF2-40B4-BE49-F238E27FC236}">
                <a16:creationId xmlns:a16="http://schemas.microsoft.com/office/drawing/2014/main" id="{38ECA87F-5F72-8F7F-C409-35D5F91211A0}"/>
              </a:ext>
            </a:extLst>
          </p:cNvPr>
          <p:cNvSpPr>
            <a:spLocks noGrp="1"/>
          </p:cNvSpPr>
          <p:nvPr>
            <p:ph type="sldNum" sz="quarter" idx="12"/>
          </p:nvPr>
        </p:nvSpPr>
        <p:spPr>
          <a:xfrm>
            <a:off x="10352540" y="295729"/>
            <a:ext cx="838199" cy="767687"/>
          </a:xfrm>
        </p:spPr>
        <p:txBody>
          <a:bodyPr/>
          <a:lstStyle/>
          <a:p>
            <a:fld id="{5ACB155D-BE19-3144-AEA7-BC8E5FBB13AA}" type="slidenum">
              <a:rPr lang="fr-FR" smtClean="0"/>
              <a:t>2</a:t>
            </a:fld>
            <a:endParaRPr lang="fr-FR" dirty="0"/>
          </a:p>
        </p:txBody>
      </p:sp>
    </p:spTree>
    <p:extLst>
      <p:ext uri="{BB962C8B-B14F-4D97-AF65-F5344CB8AC3E}">
        <p14:creationId xmlns:p14="http://schemas.microsoft.com/office/powerpoint/2010/main" val="36821831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ACEB1C-BF37-1BC3-B045-B7A97322C341}"/>
              </a:ext>
            </a:extLst>
          </p:cNvPr>
          <p:cNvSpPr>
            <a:spLocks noGrp="1"/>
          </p:cNvSpPr>
          <p:nvPr>
            <p:ph type="title"/>
          </p:nvPr>
        </p:nvSpPr>
        <p:spPr/>
        <p:txBody>
          <a:bodyPr/>
          <a:lstStyle/>
          <a:p>
            <a:r>
              <a:rPr lang="fr-FR" dirty="0"/>
              <a:t>La reproductibilité dans les « SA »</a:t>
            </a:r>
          </a:p>
        </p:txBody>
      </p:sp>
      <p:sp>
        <p:nvSpPr>
          <p:cNvPr id="3" name="Espace réservé du contenu 2">
            <a:extLst>
              <a:ext uri="{FF2B5EF4-FFF2-40B4-BE49-F238E27FC236}">
                <a16:creationId xmlns:a16="http://schemas.microsoft.com/office/drawing/2014/main" id="{19C1026B-C331-8D8D-7249-24C2D5244E04}"/>
              </a:ext>
            </a:extLst>
          </p:cNvPr>
          <p:cNvSpPr>
            <a:spLocks noGrp="1"/>
          </p:cNvSpPr>
          <p:nvPr>
            <p:ph idx="1"/>
          </p:nvPr>
        </p:nvSpPr>
        <p:spPr>
          <a:xfrm>
            <a:off x="1122830" y="2468032"/>
            <a:ext cx="8825659" cy="3416300"/>
          </a:xfrm>
        </p:spPr>
        <p:txBody>
          <a:bodyPr>
            <a:normAutofit fontScale="70000" lnSpcReduction="20000"/>
          </a:bodyPr>
          <a:lstStyle/>
          <a:p>
            <a:r>
              <a:rPr lang="fr-FR" dirty="0"/>
              <a:t>Finalité «  Avec des méthodes d’exploration, d’observation pour comprendre les phénomènes en contexte(s), construire un modèle et des outils activables en contexte(s) »</a:t>
            </a:r>
          </a:p>
          <a:p>
            <a:r>
              <a:rPr lang="fr-FR" dirty="0"/>
              <a:t>Reproductibilité expérimentale : </a:t>
            </a:r>
          </a:p>
          <a:p>
            <a:pPr lvl="1"/>
            <a:r>
              <a:rPr lang="fr-FR" dirty="0"/>
              <a:t>Difficile car changements de contexte(s)</a:t>
            </a:r>
          </a:p>
          <a:p>
            <a:pPr lvl="1"/>
            <a:r>
              <a:rPr lang="fr-FR" dirty="0"/>
              <a:t>Des données qualitatives (factuelles et déclaratives) donc pas de seuil d’erreur</a:t>
            </a:r>
          </a:p>
          <a:p>
            <a:r>
              <a:rPr lang="fr-FR" dirty="0"/>
              <a:t>Reproductibilité statistique </a:t>
            </a:r>
          </a:p>
          <a:p>
            <a:pPr lvl="1"/>
            <a:r>
              <a:rPr lang="fr-FR" dirty="0"/>
              <a:t>Pas d’échantillonnage au sens statistique du terme. </a:t>
            </a:r>
          </a:p>
          <a:p>
            <a:pPr lvl="1"/>
            <a:r>
              <a:rPr lang="fr-FR" dirty="0"/>
              <a:t>Pas de représentativité mais la diversité</a:t>
            </a:r>
          </a:p>
          <a:p>
            <a:r>
              <a:rPr lang="fr-FR" dirty="0"/>
              <a:t>Reproductibilité computationnelle</a:t>
            </a:r>
          </a:p>
          <a:p>
            <a:pPr lvl="1"/>
            <a:r>
              <a:rPr lang="fr-FR" dirty="0"/>
              <a:t>Pas toujours de calcul car des analyses qualitatives</a:t>
            </a:r>
          </a:p>
          <a:p>
            <a:pPr lvl="1"/>
            <a:endParaRPr lang="fr-FR" dirty="0"/>
          </a:p>
          <a:p>
            <a:r>
              <a:rPr lang="fr-FR" sz="2300" b="1" dirty="0">
                <a:solidFill>
                  <a:schemeClr val="accent1">
                    <a:lumMod val="75000"/>
                  </a:schemeClr>
                </a:solidFill>
              </a:rPr>
              <a:t>Résultats : au fil des observations et des expériences,  obtenir des résultats proches qui convergent vers des connaissances validées dans différents contextes</a:t>
            </a:r>
          </a:p>
          <a:p>
            <a:pPr marL="0" indent="0">
              <a:buNone/>
            </a:pPr>
            <a:endParaRPr lang="fr-FR" dirty="0"/>
          </a:p>
          <a:p>
            <a:pPr lvl="1"/>
            <a:endParaRPr lang="fr-FR" dirty="0"/>
          </a:p>
          <a:p>
            <a:pPr lvl="1"/>
            <a:endParaRPr lang="fr-FR" dirty="0"/>
          </a:p>
          <a:p>
            <a:endParaRPr lang="fr-FR" dirty="0"/>
          </a:p>
        </p:txBody>
      </p:sp>
      <p:sp>
        <p:nvSpPr>
          <p:cNvPr id="4" name="Espace réservé du numéro de diapositive 3">
            <a:extLst>
              <a:ext uri="{FF2B5EF4-FFF2-40B4-BE49-F238E27FC236}">
                <a16:creationId xmlns:a16="http://schemas.microsoft.com/office/drawing/2014/main" id="{F0785F82-22F5-BC86-C205-B2D1F59F11D7}"/>
              </a:ext>
            </a:extLst>
          </p:cNvPr>
          <p:cNvSpPr>
            <a:spLocks noGrp="1"/>
          </p:cNvSpPr>
          <p:nvPr>
            <p:ph type="sldNum" sz="quarter" idx="12"/>
          </p:nvPr>
        </p:nvSpPr>
        <p:spPr>
          <a:xfrm>
            <a:off x="10352540" y="295729"/>
            <a:ext cx="838199" cy="767687"/>
          </a:xfrm>
        </p:spPr>
        <p:txBody>
          <a:bodyPr/>
          <a:lstStyle/>
          <a:p>
            <a:fld id="{177CE31D-10EA-2648-A0B7-1E8593C1F3C0}" type="slidenum">
              <a:rPr lang="fr-FR" smtClean="0"/>
              <a:t>20</a:t>
            </a:fld>
            <a:endParaRPr lang="fr-FR" dirty="0"/>
          </a:p>
        </p:txBody>
      </p:sp>
    </p:spTree>
    <p:extLst>
      <p:ext uri="{BB962C8B-B14F-4D97-AF65-F5344CB8AC3E}">
        <p14:creationId xmlns:p14="http://schemas.microsoft.com/office/powerpoint/2010/main" val="868762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68E6E2-9FE3-D225-BAE2-AE6A1FC19D8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DC572DB-1313-9207-5C4F-A472884B9DD1}"/>
              </a:ext>
            </a:extLst>
          </p:cNvPr>
          <p:cNvSpPr>
            <a:spLocks noGrp="1"/>
          </p:cNvSpPr>
          <p:nvPr>
            <p:ph type="title"/>
          </p:nvPr>
        </p:nvSpPr>
        <p:spPr/>
        <p:txBody>
          <a:bodyPr/>
          <a:lstStyle/>
          <a:p>
            <a:r>
              <a:rPr lang="fr-FR" dirty="0"/>
              <a:t>La reproductibilité dans les « SA »</a:t>
            </a:r>
          </a:p>
        </p:txBody>
      </p:sp>
      <p:sp>
        <p:nvSpPr>
          <p:cNvPr id="3" name="Espace réservé du contenu 2">
            <a:extLst>
              <a:ext uri="{FF2B5EF4-FFF2-40B4-BE49-F238E27FC236}">
                <a16:creationId xmlns:a16="http://schemas.microsoft.com/office/drawing/2014/main" id="{2270BDDD-AD7A-8B0F-C195-355B6E0E9B64}"/>
              </a:ext>
            </a:extLst>
          </p:cNvPr>
          <p:cNvSpPr>
            <a:spLocks noGrp="1"/>
          </p:cNvSpPr>
          <p:nvPr>
            <p:ph idx="1"/>
          </p:nvPr>
        </p:nvSpPr>
        <p:spPr>
          <a:xfrm>
            <a:off x="1154955" y="2603500"/>
            <a:ext cx="7646968" cy="3416300"/>
          </a:xfrm>
        </p:spPr>
        <p:txBody>
          <a:bodyPr>
            <a:normAutofit fontScale="85000" lnSpcReduction="10000"/>
          </a:bodyPr>
          <a:lstStyle/>
          <a:p>
            <a:pPr algn="just"/>
            <a:r>
              <a:rPr lang="fr-FR" dirty="0">
                <a:solidFill>
                  <a:schemeClr val="accent1">
                    <a:lumMod val="75000"/>
                  </a:schemeClr>
                </a:solidFill>
              </a:rPr>
              <a:t>« Au fil des observations et des expériences,  obtenir des résultats proches qui convergent </a:t>
            </a:r>
            <a:r>
              <a:rPr lang="fr-FR" b="1" u="sng" dirty="0">
                <a:solidFill>
                  <a:schemeClr val="accent1">
                    <a:lumMod val="75000"/>
                  </a:schemeClr>
                </a:solidFill>
              </a:rPr>
              <a:t>vers des connaissances validées dans différents contextes </a:t>
            </a:r>
            <a:r>
              <a:rPr lang="fr-FR" u="sng" dirty="0">
                <a:solidFill>
                  <a:schemeClr val="accent1">
                    <a:lumMod val="75000"/>
                  </a:schemeClr>
                </a:solidFill>
              </a:rPr>
              <a:t>»</a:t>
            </a:r>
          </a:p>
          <a:p>
            <a:pPr marL="0" indent="0" algn="just">
              <a:buNone/>
            </a:pPr>
            <a:endParaRPr lang="fr-FR" dirty="0"/>
          </a:p>
          <a:p>
            <a:pPr algn="just"/>
            <a:r>
              <a:rPr lang="fr-FR" sz="1800" dirty="0">
                <a:solidFill>
                  <a:schemeClr val="accent1">
                    <a:lumMod val="75000"/>
                  </a:schemeClr>
                </a:solidFill>
              </a:rPr>
              <a:t>« </a:t>
            </a:r>
            <a:r>
              <a:rPr lang="fr-FR" sz="1800" b="1" dirty="0">
                <a:solidFill>
                  <a:schemeClr val="accent1">
                    <a:lumMod val="75000"/>
                  </a:schemeClr>
                </a:solidFill>
              </a:rPr>
              <a:t>L‘épistémologie </a:t>
            </a:r>
            <a:r>
              <a:rPr lang="fr-FR" sz="1800" dirty="0">
                <a:solidFill>
                  <a:schemeClr val="accent1">
                    <a:lumMod val="75000"/>
                  </a:schemeClr>
                </a:solidFill>
              </a:rPr>
              <a:t>: étude de la constitution des connaissances valables… </a:t>
            </a:r>
          </a:p>
          <a:p>
            <a:pPr lvl="1" algn="just"/>
            <a:r>
              <a:rPr lang="fr-FR" dirty="0">
                <a:solidFill>
                  <a:schemeClr val="accent1">
                    <a:lumMod val="75000"/>
                  </a:schemeClr>
                </a:solidFill>
              </a:rPr>
              <a:t>Qu’est-ce que la connaissance  (but, forme et statut)? </a:t>
            </a:r>
          </a:p>
          <a:p>
            <a:pPr lvl="1" algn="just"/>
            <a:r>
              <a:rPr lang="fr-FR" dirty="0">
                <a:solidFill>
                  <a:schemeClr val="accent1">
                    <a:lumMod val="75000"/>
                  </a:schemeClr>
                </a:solidFill>
              </a:rPr>
              <a:t>Comment est-elle constituée  (par rapport au réel)? </a:t>
            </a:r>
          </a:p>
          <a:p>
            <a:pPr lvl="1" algn="just"/>
            <a:r>
              <a:rPr lang="fr-FR" dirty="0">
                <a:solidFill>
                  <a:schemeClr val="accent1">
                    <a:lumMod val="75000"/>
                  </a:schemeClr>
                </a:solidFill>
              </a:rPr>
              <a:t>Comment apprécier sa valeur et sa validité ? » (Le </a:t>
            </a:r>
            <a:r>
              <a:rPr lang="fr-FR" dirty="0" err="1">
                <a:solidFill>
                  <a:schemeClr val="accent1">
                    <a:lumMod val="75000"/>
                  </a:schemeClr>
                </a:solidFill>
              </a:rPr>
              <a:t>Moigne</a:t>
            </a:r>
            <a:r>
              <a:rPr lang="fr-FR" dirty="0">
                <a:solidFill>
                  <a:schemeClr val="accent1">
                    <a:lumMod val="75000"/>
                  </a:schemeClr>
                </a:solidFill>
              </a:rPr>
              <a:t>, 1995)</a:t>
            </a:r>
          </a:p>
          <a:p>
            <a:pPr algn="just"/>
            <a:r>
              <a:rPr lang="fr-FR" b="1" dirty="0">
                <a:solidFill>
                  <a:schemeClr val="accent1">
                    <a:lumMod val="75000"/>
                  </a:schemeClr>
                </a:solidFill>
              </a:rPr>
              <a:t>Posture épistémologique </a:t>
            </a:r>
            <a:r>
              <a:rPr lang="fr-FR" dirty="0">
                <a:solidFill>
                  <a:schemeClr val="accent1">
                    <a:lumMod val="75000"/>
                  </a:schemeClr>
                </a:solidFill>
              </a:rPr>
              <a:t>: Réflexion et positionnement personnel du chercheur sur sa manière de prendre en compte le réel dans ses recherches et comment il les modélise et les évalue pour créer des connaissances valables. </a:t>
            </a:r>
          </a:p>
          <a:p>
            <a:pPr lvl="1"/>
            <a:endParaRPr lang="fr-FR" dirty="0">
              <a:solidFill>
                <a:schemeClr val="accent1">
                  <a:lumMod val="75000"/>
                </a:schemeClr>
              </a:solidFill>
            </a:endParaRPr>
          </a:p>
          <a:p>
            <a:endParaRPr lang="fr-FR" dirty="0">
              <a:solidFill>
                <a:schemeClr val="tx1"/>
              </a:solidFill>
            </a:endParaRPr>
          </a:p>
        </p:txBody>
      </p:sp>
      <p:sp>
        <p:nvSpPr>
          <p:cNvPr id="4" name="Rectangle 3">
            <a:extLst>
              <a:ext uri="{FF2B5EF4-FFF2-40B4-BE49-F238E27FC236}">
                <a16:creationId xmlns:a16="http://schemas.microsoft.com/office/drawing/2014/main" id="{6B8BBD56-17D5-1092-9655-F85155D980E0}"/>
              </a:ext>
            </a:extLst>
          </p:cNvPr>
          <p:cNvSpPr/>
          <p:nvPr/>
        </p:nvSpPr>
        <p:spPr>
          <a:xfrm>
            <a:off x="424543" y="6019800"/>
            <a:ext cx="11536798" cy="70696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100" dirty="0">
                <a:solidFill>
                  <a:schemeClr val="bg1"/>
                </a:solidFill>
              </a:rPr>
              <a:t>Le </a:t>
            </a:r>
            <a:r>
              <a:rPr lang="fr-FR" sz="1100" dirty="0" err="1">
                <a:solidFill>
                  <a:schemeClr val="bg1"/>
                </a:solidFill>
              </a:rPr>
              <a:t>Moigne</a:t>
            </a:r>
            <a:r>
              <a:rPr lang="fr-FR" sz="1100" dirty="0">
                <a:solidFill>
                  <a:schemeClr val="bg1"/>
                </a:solidFill>
              </a:rPr>
              <a:t>, J. L. (1995). Les </a:t>
            </a:r>
            <a:r>
              <a:rPr lang="fr-FR" sz="1100" dirty="0" err="1">
                <a:solidFill>
                  <a:schemeClr val="bg1"/>
                </a:solidFill>
              </a:rPr>
              <a:t>Epistemologies</a:t>
            </a:r>
            <a:r>
              <a:rPr lang="fr-FR" sz="1100" dirty="0">
                <a:solidFill>
                  <a:schemeClr val="bg1"/>
                </a:solidFill>
              </a:rPr>
              <a:t> Constructivistes.</a:t>
            </a:r>
          </a:p>
          <a:p>
            <a:r>
              <a:rPr lang="fr-FR" sz="1100" dirty="0">
                <a:solidFill>
                  <a:schemeClr val="bg1"/>
                </a:solidFill>
              </a:rPr>
              <a:t>Avenier, M.-J., Thomas, C., (2012). À quoi sert l’épistémologie dans la recherche en sciences de gestion? Un débat revisité. Le </a:t>
            </a:r>
            <a:r>
              <a:rPr lang="fr-FR" sz="1100" dirty="0" err="1">
                <a:solidFill>
                  <a:schemeClr val="bg1"/>
                </a:solidFill>
              </a:rPr>
              <a:t>Libellio</a:t>
            </a:r>
            <a:r>
              <a:rPr lang="fr-FR" sz="1100" dirty="0">
                <a:solidFill>
                  <a:schemeClr val="bg1"/>
                </a:solidFill>
              </a:rPr>
              <a:t> d’AEGIS, 8(4), 13‑27.</a:t>
            </a:r>
          </a:p>
          <a:p>
            <a:endParaRPr lang="fr-FR" sz="1200" dirty="0">
              <a:solidFill>
                <a:schemeClr val="bg1"/>
              </a:solidFill>
            </a:endParaRPr>
          </a:p>
        </p:txBody>
      </p:sp>
      <p:sp>
        <p:nvSpPr>
          <p:cNvPr id="5" name="ZoneTexte 4">
            <a:extLst>
              <a:ext uri="{FF2B5EF4-FFF2-40B4-BE49-F238E27FC236}">
                <a16:creationId xmlns:a16="http://schemas.microsoft.com/office/drawing/2014/main" id="{69BEBA0B-7EC7-51E0-4E60-EEC5F8698FF6}"/>
              </a:ext>
            </a:extLst>
          </p:cNvPr>
          <p:cNvSpPr txBox="1"/>
          <p:nvPr/>
        </p:nvSpPr>
        <p:spPr>
          <a:xfrm>
            <a:off x="9369011" y="4794542"/>
            <a:ext cx="2454695" cy="830997"/>
          </a:xfrm>
          <a:prstGeom prst="rect">
            <a:avLst/>
          </a:prstGeom>
          <a:noFill/>
        </p:spPr>
        <p:txBody>
          <a:bodyPr wrap="square">
            <a:spAutoFit/>
          </a:bodyPr>
          <a:lstStyle/>
          <a:p>
            <a:r>
              <a:rPr lang="fr-FR" sz="1200" dirty="0"/>
              <a:t>https://</a:t>
            </a:r>
            <a:r>
              <a:rPr lang="fr-FR" sz="1200" dirty="0" err="1"/>
              <a:t>videotheque.univ-poitiers.fr</a:t>
            </a:r>
            <a:r>
              <a:rPr lang="fr-FR" sz="1200" dirty="0"/>
              <a:t>//</a:t>
            </a:r>
            <a:r>
              <a:rPr lang="fr-FR" sz="1200" dirty="0" err="1"/>
              <a:t>video.php?id</a:t>
            </a:r>
            <a:r>
              <a:rPr lang="fr-FR" sz="1200" dirty="0"/>
              <a:t>=f5276hkrd96jaskh8mk4&amp;link=fz8l7lzpjz3csqzpt43ls3rl5pv2r2</a:t>
            </a:r>
          </a:p>
        </p:txBody>
      </p:sp>
      <p:pic>
        <p:nvPicPr>
          <p:cNvPr id="6" name="Image 5">
            <a:extLst>
              <a:ext uri="{FF2B5EF4-FFF2-40B4-BE49-F238E27FC236}">
                <a16:creationId xmlns:a16="http://schemas.microsoft.com/office/drawing/2014/main" id="{D1BB2406-D9DB-7A30-2A85-3B8A1B48A9DD}"/>
              </a:ext>
            </a:extLst>
          </p:cNvPr>
          <p:cNvPicPr>
            <a:picLocks noChangeAspect="1"/>
          </p:cNvPicPr>
          <p:nvPr/>
        </p:nvPicPr>
        <p:blipFill>
          <a:blip r:embed="rId2"/>
          <a:stretch>
            <a:fillRect/>
          </a:stretch>
        </p:blipFill>
        <p:spPr>
          <a:xfrm>
            <a:off x="9369011" y="2783566"/>
            <a:ext cx="2067415" cy="1388384"/>
          </a:xfrm>
          <a:prstGeom prst="rect">
            <a:avLst/>
          </a:prstGeom>
        </p:spPr>
      </p:pic>
      <p:sp>
        <p:nvSpPr>
          <p:cNvPr id="7" name="Espace réservé du numéro de diapositive 3">
            <a:extLst>
              <a:ext uri="{FF2B5EF4-FFF2-40B4-BE49-F238E27FC236}">
                <a16:creationId xmlns:a16="http://schemas.microsoft.com/office/drawing/2014/main" id="{2947D7D3-4918-297E-BE27-71192395076B}"/>
              </a:ext>
            </a:extLst>
          </p:cNvPr>
          <p:cNvSpPr>
            <a:spLocks noGrp="1"/>
          </p:cNvSpPr>
          <p:nvPr>
            <p:ph type="sldNum" sz="quarter" idx="12"/>
          </p:nvPr>
        </p:nvSpPr>
        <p:spPr>
          <a:xfrm>
            <a:off x="10352540" y="295729"/>
            <a:ext cx="838199" cy="767687"/>
          </a:xfrm>
        </p:spPr>
        <p:txBody>
          <a:bodyPr/>
          <a:lstStyle/>
          <a:p>
            <a:fld id="{177CE31D-10EA-2648-A0B7-1E8593C1F3C0}" type="slidenum">
              <a:rPr lang="fr-FR" smtClean="0"/>
              <a:t>21</a:t>
            </a:fld>
            <a:endParaRPr lang="fr-FR" dirty="0"/>
          </a:p>
        </p:txBody>
      </p:sp>
    </p:spTree>
    <p:extLst>
      <p:ext uri="{BB962C8B-B14F-4D97-AF65-F5344CB8AC3E}">
        <p14:creationId xmlns:p14="http://schemas.microsoft.com/office/powerpoint/2010/main" val="25699764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190658E-09D8-6D36-8F3A-00F01EAC6998}"/>
              </a:ext>
            </a:extLst>
          </p:cNvPr>
          <p:cNvSpPr>
            <a:spLocks noGrp="1"/>
          </p:cNvSpPr>
          <p:nvPr>
            <p:ph type="title"/>
          </p:nvPr>
        </p:nvSpPr>
        <p:spPr/>
        <p:txBody>
          <a:bodyPr/>
          <a:lstStyle/>
          <a:p>
            <a:r>
              <a:rPr lang="fr-FR" dirty="0"/>
              <a:t>Deux épistémologies pour les « SA » </a:t>
            </a:r>
          </a:p>
        </p:txBody>
      </p:sp>
      <p:sp>
        <p:nvSpPr>
          <p:cNvPr id="3" name="Espace réservé du texte 2">
            <a:extLst>
              <a:ext uri="{FF2B5EF4-FFF2-40B4-BE49-F238E27FC236}">
                <a16:creationId xmlns:a16="http://schemas.microsoft.com/office/drawing/2014/main" id="{6485C3B9-1D1E-C6E0-520F-42B8BEDE7EB2}"/>
              </a:ext>
            </a:extLst>
          </p:cNvPr>
          <p:cNvSpPr>
            <a:spLocks noGrp="1"/>
          </p:cNvSpPr>
          <p:nvPr>
            <p:ph type="body" idx="1"/>
          </p:nvPr>
        </p:nvSpPr>
        <p:spPr>
          <a:xfrm>
            <a:off x="1154954" y="2364014"/>
            <a:ext cx="4825157" cy="576262"/>
          </a:xfrm>
        </p:spPr>
        <p:txBody>
          <a:bodyPr/>
          <a:lstStyle/>
          <a:p>
            <a:r>
              <a:rPr lang="fr-FR" sz="1800" dirty="0"/>
              <a:t>Réalisme Critique	</a:t>
            </a:r>
          </a:p>
        </p:txBody>
      </p:sp>
      <p:sp>
        <p:nvSpPr>
          <p:cNvPr id="4" name="Espace réservé du contenu 3">
            <a:extLst>
              <a:ext uri="{FF2B5EF4-FFF2-40B4-BE49-F238E27FC236}">
                <a16:creationId xmlns:a16="http://schemas.microsoft.com/office/drawing/2014/main" id="{3C710D39-C7F0-71B3-1053-4AB5D4F92DA2}"/>
              </a:ext>
            </a:extLst>
          </p:cNvPr>
          <p:cNvSpPr>
            <a:spLocks noGrp="1"/>
          </p:cNvSpPr>
          <p:nvPr>
            <p:ph sz="half" idx="2"/>
          </p:nvPr>
        </p:nvSpPr>
        <p:spPr>
          <a:xfrm>
            <a:off x="710502" y="3070868"/>
            <a:ext cx="5204842" cy="2437267"/>
          </a:xfrm>
        </p:spPr>
        <p:txBody>
          <a:bodyPr>
            <a:normAutofit fontScale="85000" lnSpcReduction="10000"/>
          </a:bodyPr>
          <a:lstStyle/>
          <a:p>
            <a:r>
              <a:rPr lang="fr-FR" dirty="0"/>
              <a:t>La réalité existe indépendamment de l’humain</a:t>
            </a:r>
          </a:p>
          <a:p>
            <a:r>
              <a:rPr lang="fr-FR" dirty="0"/>
              <a:t>Le réel n’est pas observable,  des évènements sont observables </a:t>
            </a:r>
          </a:p>
          <a:p>
            <a:r>
              <a:rPr lang="fr-FR" dirty="0"/>
              <a:t>But : Identifier des mécanismes générateurs et leur mode d’activation en contexte </a:t>
            </a:r>
          </a:p>
          <a:p>
            <a:r>
              <a:rPr lang="fr-FR" dirty="0"/>
              <a:t>Forme : Enoncés décrivant les mécanismes</a:t>
            </a:r>
          </a:p>
          <a:p>
            <a:r>
              <a:rPr lang="fr-FR" dirty="0"/>
              <a:t>Valeur : Pouvoir explicatif du mécanisme générateur</a:t>
            </a:r>
          </a:p>
        </p:txBody>
      </p:sp>
      <p:sp>
        <p:nvSpPr>
          <p:cNvPr id="5" name="Espace réservé du texte 4">
            <a:extLst>
              <a:ext uri="{FF2B5EF4-FFF2-40B4-BE49-F238E27FC236}">
                <a16:creationId xmlns:a16="http://schemas.microsoft.com/office/drawing/2014/main" id="{AB8BEF90-09CC-943A-C186-F3309B46C61C}"/>
              </a:ext>
            </a:extLst>
          </p:cNvPr>
          <p:cNvSpPr>
            <a:spLocks noGrp="1"/>
          </p:cNvSpPr>
          <p:nvPr>
            <p:ph type="body" sz="quarter" idx="3"/>
          </p:nvPr>
        </p:nvSpPr>
        <p:spPr>
          <a:xfrm>
            <a:off x="6208712" y="2364014"/>
            <a:ext cx="4825159" cy="576262"/>
          </a:xfrm>
        </p:spPr>
        <p:txBody>
          <a:bodyPr/>
          <a:lstStyle/>
          <a:p>
            <a:r>
              <a:rPr lang="fr-FR" sz="1800" dirty="0"/>
              <a:t>Constructivisme Pragmatique </a:t>
            </a:r>
          </a:p>
        </p:txBody>
      </p:sp>
      <p:sp>
        <p:nvSpPr>
          <p:cNvPr id="6" name="Espace réservé du contenu 5">
            <a:extLst>
              <a:ext uri="{FF2B5EF4-FFF2-40B4-BE49-F238E27FC236}">
                <a16:creationId xmlns:a16="http://schemas.microsoft.com/office/drawing/2014/main" id="{3D9EF5EF-E6C3-62A9-0BD0-D1767CEE8D86}"/>
              </a:ext>
            </a:extLst>
          </p:cNvPr>
          <p:cNvSpPr>
            <a:spLocks noGrp="1"/>
          </p:cNvSpPr>
          <p:nvPr>
            <p:ph sz="quarter" idx="4"/>
          </p:nvPr>
        </p:nvSpPr>
        <p:spPr>
          <a:xfrm>
            <a:off x="6208712" y="3027361"/>
            <a:ext cx="5204842" cy="2437267"/>
          </a:xfrm>
        </p:spPr>
        <p:txBody>
          <a:bodyPr>
            <a:normAutofit fontScale="85000" lnSpcReduction="10000"/>
          </a:bodyPr>
          <a:lstStyle/>
          <a:p>
            <a:r>
              <a:rPr lang="fr-FR" dirty="0"/>
              <a:t>Aucune hypothèse sur la réalité</a:t>
            </a:r>
          </a:p>
          <a:p>
            <a:r>
              <a:rPr lang="fr-FR" dirty="0"/>
              <a:t>L’expérience humaine est observable dans le système auquel elle appartient</a:t>
            </a:r>
          </a:p>
          <a:p>
            <a:r>
              <a:rPr lang="fr-FR" dirty="0"/>
              <a:t>But : Construire des modèles intelligibles de l’expérience humaine offrant des repères viables</a:t>
            </a:r>
          </a:p>
          <a:p>
            <a:r>
              <a:rPr lang="fr-FR" dirty="0"/>
              <a:t>Forme : Modèles et outils activables</a:t>
            </a:r>
          </a:p>
          <a:p>
            <a:r>
              <a:rPr lang="fr-FR" dirty="0"/>
              <a:t>Valeur : Adéquation du modèle à un ou plusieurs contextes</a:t>
            </a:r>
          </a:p>
        </p:txBody>
      </p:sp>
      <p:sp>
        <p:nvSpPr>
          <p:cNvPr id="7" name="Rectangle 6">
            <a:extLst>
              <a:ext uri="{FF2B5EF4-FFF2-40B4-BE49-F238E27FC236}">
                <a16:creationId xmlns:a16="http://schemas.microsoft.com/office/drawing/2014/main" id="{BE9411A3-B740-85C1-4FAC-29651B7F57C7}"/>
              </a:ext>
            </a:extLst>
          </p:cNvPr>
          <p:cNvSpPr/>
          <p:nvPr/>
        </p:nvSpPr>
        <p:spPr>
          <a:xfrm>
            <a:off x="424543" y="6106886"/>
            <a:ext cx="11342914" cy="44631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dirty="0" err="1">
                <a:solidFill>
                  <a:schemeClr val="bg1"/>
                </a:solidFill>
              </a:rPr>
              <a:t>Monya</a:t>
            </a:r>
            <a:r>
              <a:rPr lang="fr-FR" sz="1200" dirty="0">
                <a:solidFill>
                  <a:schemeClr val="bg1"/>
                </a:solidFill>
              </a:rPr>
              <a:t> Baker, « 1,500 </a:t>
            </a:r>
            <a:r>
              <a:rPr lang="fr-FR" sz="1200" dirty="0" err="1">
                <a:solidFill>
                  <a:schemeClr val="bg1"/>
                </a:solidFill>
              </a:rPr>
              <a:t>scientists</a:t>
            </a:r>
            <a:r>
              <a:rPr lang="fr-FR" sz="1200" dirty="0">
                <a:solidFill>
                  <a:schemeClr val="bg1"/>
                </a:solidFill>
              </a:rPr>
              <a:t> lift the </a:t>
            </a:r>
            <a:r>
              <a:rPr lang="fr-FR" sz="1200" dirty="0" err="1">
                <a:solidFill>
                  <a:schemeClr val="bg1"/>
                </a:solidFill>
              </a:rPr>
              <a:t>lid</a:t>
            </a:r>
            <a:r>
              <a:rPr lang="fr-FR" sz="1200" dirty="0">
                <a:solidFill>
                  <a:schemeClr val="bg1"/>
                </a:solidFill>
              </a:rPr>
              <a:t> on </a:t>
            </a:r>
            <a:r>
              <a:rPr lang="fr-FR" sz="1200" dirty="0" err="1">
                <a:solidFill>
                  <a:schemeClr val="bg1"/>
                </a:solidFill>
              </a:rPr>
              <a:t>reproducibility</a:t>
            </a:r>
            <a:r>
              <a:rPr lang="fr-FR" sz="1200" dirty="0">
                <a:solidFill>
                  <a:schemeClr val="bg1"/>
                </a:solidFill>
              </a:rPr>
              <a:t> », Nature, vol. 533, no 7604,‎ 26 mai 2016, p. 452–454 (PMID 27225100, DOI 10.1038/533452a).</a:t>
            </a:r>
          </a:p>
        </p:txBody>
      </p:sp>
      <p:sp>
        <p:nvSpPr>
          <p:cNvPr id="8" name="Rectangle 7">
            <a:extLst>
              <a:ext uri="{FF2B5EF4-FFF2-40B4-BE49-F238E27FC236}">
                <a16:creationId xmlns:a16="http://schemas.microsoft.com/office/drawing/2014/main" id="{15325038-8350-F13C-E16F-EBA319B41165}"/>
              </a:ext>
            </a:extLst>
          </p:cNvPr>
          <p:cNvSpPr/>
          <p:nvPr/>
        </p:nvSpPr>
        <p:spPr>
          <a:xfrm>
            <a:off x="424543" y="6019800"/>
            <a:ext cx="11342914" cy="533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100" dirty="0">
                <a:solidFill>
                  <a:schemeClr val="bg1"/>
                </a:solidFill>
              </a:rPr>
              <a:t>Avenier, M.-J., &amp; Thomas, C. (2015). </a:t>
            </a:r>
            <a:r>
              <a:rPr lang="fr-FR" sz="1100" dirty="0" err="1">
                <a:solidFill>
                  <a:schemeClr val="bg1"/>
                </a:solidFill>
              </a:rPr>
              <a:t>Finding</a:t>
            </a:r>
            <a:r>
              <a:rPr lang="fr-FR" sz="1100" dirty="0">
                <a:solidFill>
                  <a:schemeClr val="bg1"/>
                </a:solidFill>
              </a:rPr>
              <a:t> </a:t>
            </a:r>
            <a:r>
              <a:rPr lang="fr-FR" sz="1100" dirty="0" err="1">
                <a:solidFill>
                  <a:schemeClr val="bg1"/>
                </a:solidFill>
              </a:rPr>
              <a:t>one’s</a:t>
            </a:r>
            <a:r>
              <a:rPr lang="fr-FR" sz="1100" dirty="0">
                <a:solidFill>
                  <a:schemeClr val="bg1"/>
                </a:solidFill>
              </a:rPr>
              <a:t> </a:t>
            </a:r>
            <a:r>
              <a:rPr lang="fr-FR" sz="1100" dirty="0" err="1">
                <a:solidFill>
                  <a:schemeClr val="bg1"/>
                </a:solidFill>
              </a:rPr>
              <a:t>way</a:t>
            </a:r>
            <a:r>
              <a:rPr lang="fr-FR" sz="1100" dirty="0">
                <a:solidFill>
                  <a:schemeClr val="bg1"/>
                </a:solidFill>
              </a:rPr>
              <a:t> </a:t>
            </a:r>
            <a:r>
              <a:rPr lang="fr-FR" sz="1100" dirty="0" err="1">
                <a:solidFill>
                  <a:schemeClr val="bg1"/>
                </a:solidFill>
              </a:rPr>
              <a:t>around</a:t>
            </a:r>
            <a:r>
              <a:rPr lang="fr-FR" sz="1100" dirty="0">
                <a:solidFill>
                  <a:schemeClr val="bg1"/>
                </a:solidFill>
              </a:rPr>
              <a:t> </a:t>
            </a:r>
            <a:r>
              <a:rPr lang="fr-FR" sz="1100" dirty="0" err="1">
                <a:solidFill>
                  <a:schemeClr val="bg1"/>
                </a:solidFill>
              </a:rPr>
              <a:t>various</a:t>
            </a:r>
            <a:r>
              <a:rPr lang="fr-FR" sz="1100" dirty="0">
                <a:solidFill>
                  <a:schemeClr val="bg1"/>
                </a:solidFill>
              </a:rPr>
              <a:t> </a:t>
            </a:r>
            <a:r>
              <a:rPr lang="fr-FR" sz="1100" dirty="0" err="1">
                <a:solidFill>
                  <a:schemeClr val="bg1"/>
                </a:solidFill>
              </a:rPr>
              <a:t>methodological</a:t>
            </a:r>
            <a:r>
              <a:rPr lang="fr-FR" sz="1100" dirty="0">
                <a:solidFill>
                  <a:schemeClr val="bg1"/>
                </a:solidFill>
              </a:rPr>
              <a:t> guidelines for </a:t>
            </a:r>
            <a:r>
              <a:rPr lang="fr-FR" sz="1100" dirty="0" err="1">
                <a:solidFill>
                  <a:schemeClr val="bg1"/>
                </a:solidFill>
              </a:rPr>
              <a:t>doing</a:t>
            </a:r>
            <a:r>
              <a:rPr lang="fr-FR" sz="1100" dirty="0">
                <a:solidFill>
                  <a:schemeClr val="bg1"/>
                </a:solidFill>
              </a:rPr>
              <a:t> </a:t>
            </a:r>
            <a:r>
              <a:rPr lang="fr-FR" sz="1100" dirty="0" err="1">
                <a:solidFill>
                  <a:schemeClr val="bg1"/>
                </a:solidFill>
              </a:rPr>
              <a:t>rigorous</a:t>
            </a:r>
            <a:r>
              <a:rPr lang="fr-FR" sz="1100" dirty="0">
                <a:solidFill>
                  <a:schemeClr val="bg1"/>
                </a:solidFill>
              </a:rPr>
              <a:t> case </a:t>
            </a:r>
            <a:r>
              <a:rPr lang="fr-FR" sz="1100" dirty="0" err="1">
                <a:solidFill>
                  <a:schemeClr val="bg1"/>
                </a:solidFill>
              </a:rPr>
              <a:t>studies</a:t>
            </a:r>
            <a:r>
              <a:rPr lang="fr-FR" sz="1100" dirty="0">
                <a:solidFill>
                  <a:schemeClr val="bg1"/>
                </a:solidFill>
              </a:rPr>
              <a:t> : A </a:t>
            </a:r>
            <a:r>
              <a:rPr lang="fr-FR" sz="1100" dirty="0" err="1">
                <a:solidFill>
                  <a:schemeClr val="bg1"/>
                </a:solidFill>
              </a:rPr>
              <a:t>comparison</a:t>
            </a:r>
            <a:r>
              <a:rPr lang="fr-FR" sz="1100" dirty="0">
                <a:solidFill>
                  <a:schemeClr val="bg1"/>
                </a:solidFill>
              </a:rPr>
              <a:t> of four </a:t>
            </a:r>
            <a:r>
              <a:rPr lang="fr-FR" sz="1100" dirty="0" err="1">
                <a:solidFill>
                  <a:schemeClr val="bg1"/>
                </a:solidFill>
              </a:rPr>
              <a:t>epistemological</a:t>
            </a:r>
            <a:r>
              <a:rPr lang="fr-FR" sz="1100" dirty="0">
                <a:solidFill>
                  <a:schemeClr val="bg1"/>
                </a:solidFill>
              </a:rPr>
              <a:t> </a:t>
            </a:r>
            <a:r>
              <a:rPr lang="fr-FR" sz="1100" dirty="0" err="1">
                <a:solidFill>
                  <a:schemeClr val="bg1"/>
                </a:solidFill>
              </a:rPr>
              <a:t>frameworks</a:t>
            </a:r>
            <a:r>
              <a:rPr lang="fr-FR" sz="1100" dirty="0">
                <a:solidFill>
                  <a:schemeClr val="bg1"/>
                </a:solidFill>
              </a:rPr>
              <a:t>. Systèmes d’information &amp; management, 20(1), 61‑98.</a:t>
            </a:r>
          </a:p>
        </p:txBody>
      </p:sp>
      <p:sp>
        <p:nvSpPr>
          <p:cNvPr id="11" name="Espace réservé du contenu 5">
            <a:extLst>
              <a:ext uri="{FF2B5EF4-FFF2-40B4-BE49-F238E27FC236}">
                <a16:creationId xmlns:a16="http://schemas.microsoft.com/office/drawing/2014/main" id="{1C3623C1-62F9-7EA4-61AA-11BE0B0AEA24}"/>
              </a:ext>
            </a:extLst>
          </p:cNvPr>
          <p:cNvSpPr txBox="1">
            <a:spLocks/>
          </p:cNvSpPr>
          <p:nvPr/>
        </p:nvSpPr>
        <p:spPr>
          <a:xfrm>
            <a:off x="6535283" y="4365173"/>
            <a:ext cx="4825159" cy="125072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endParaRPr lang="fr-FR" dirty="0"/>
          </a:p>
        </p:txBody>
      </p:sp>
      <p:sp>
        <p:nvSpPr>
          <p:cNvPr id="9" name="Espace réservé du numéro de diapositive 3">
            <a:extLst>
              <a:ext uri="{FF2B5EF4-FFF2-40B4-BE49-F238E27FC236}">
                <a16:creationId xmlns:a16="http://schemas.microsoft.com/office/drawing/2014/main" id="{1D56AFF1-9314-892F-718A-74BD1A03B211}"/>
              </a:ext>
            </a:extLst>
          </p:cNvPr>
          <p:cNvSpPr>
            <a:spLocks noGrp="1"/>
          </p:cNvSpPr>
          <p:nvPr>
            <p:ph type="sldNum" sz="quarter" idx="12"/>
          </p:nvPr>
        </p:nvSpPr>
        <p:spPr>
          <a:xfrm>
            <a:off x="10352540" y="295729"/>
            <a:ext cx="838199" cy="767687"/>
          </a:xfrm>
        </p:spPr>
        <p:txBody>
          <a:bodyPr/>
          <a:lstStyle/>
          <a:p>
            <a:fld id="{177CE31D-10EA-2648-A0B7-1E8593C1F3C0}" type="slidenum">
              <a:rPr lang="fr-FR" smtClean="0"/>
              <a:t>22</a:t>
            </a:fld>
            <a:endParaRPr lang="fr-FR" dirty="0"/>
          </a:p>
        </p:txBody>
      </p:sp>
    </p:spTree>
    <p:extLst>
      <p:ext uri="{BB962C8B-B14F-4D97-AF65-F5344CB8AC3E}">
        <p14:creationId xmlns:p14="http://schemas.microsoft.com/office/powerpoint/2010/main" val="41492975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B00C7E-311F-6A9B-0AC0-D25284150947}"/>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2698F5A-D781-38BA-226C-84B50114D3FA}"/>
              </a:ext>
            </a:extLst>
          </p:cNvPr>
          <p:cNvSpPr>
            <a:spLocks noGrp="1"/>
          </p:cNvSpPr>
          <p:nvPr>
            <p:ph type="title"/>
          </p:nvPr>
        </p:nvSpPr>
        <p:spPr/>
        <p:txBody>
          <a:bodyPr/>
          <a:lstStyle/>
          <a:p>
            <a:r>
              <a:rPr lang="fr-FR" dirty="0"/>
              <a:t>Deux épistémologies pour les « SA » </a:t>
            </a:r>
          </a:p>
        </p:txBody>
      </p:sp>
      <p:sp>
        <p:nvSpPr>
          <p:cNvPr id="3" name="Espace réservé du texte 2">
            <a:extLst>
              <a:ext uri="{FF2B5EF4-FFF2-40B4-BE49-F238E27FC236}">
                <a16:creationId xmlns:a16="http://schemas.microsoft.com/office/drawing/2014/main" id="{ABBD51A4-68E7-6713-7BCC-CD87908A90C7}"/>
              </a:ext>
            </a:extLst>
          </p:cNvPr>
          <p:cNvSpPr>
            <a:spLocks noGrp="1"/>
          </p:cNvSpPr>
          <p:nvPr>
            <p:ph type="body" idx="1"/>
          </p:nvPr>
        </p:nvSpPr>
        <p:spPr>
          <a:xfrm>
            <a:off x="1154954" y="2364014"/>
            <a:ext cx="4825157" cy="576262"/>
          </a:xfrm>
        </p:spPr>
        <p:txBody>
          <a:bodyPr/>
          <a:lstStyle/>
          <a:p>
            <a:r>
              <a:rPr lang="fr-FR" dirty="0"/>
              <a:t>Réalisme Critique	</a:t>
            </a:r>
          </a:p>
        </p:txBody>
      </p:sp>
      <p:sp>
        <p:nvSpPr>
          <p:cNvPr id="5" name="Espace réservé du texte 4">
            <a:extLst>
              <a:ext uri="{FF2B5EF4-FFF2-40B4-BE49-F238E27FC236}">
                <a16:creationId xmlns:a16="http://schemas.microsoft.com/office/drawing/2014/main" id="{E27B3CDE-F6A8-06C4-A6B3-CBEECAE212CD}"/>
              </a:ext>
            </a:extLst>
          </p:cNvPr>
          <p:cNvSpPr>
            <a:spLocks noGrp="1"/>
          </p:cNvSpPr>
          <p:nvPr>
            <p:ph type="body" sz="quarter" idx="3"/>
          </p:nvPr>
        </p:nvSpPr>
        <p:spPr>
          <a:xfrm>
            <a:off x="6208712" y="2364014"/>
            <a:ext cx="4825159" cy="576262"/>
          </a:xfrm>
        </p:spPr>
        <p:txBody>
          <a:bodyPr/>
          <a:lstStyle/>
          <a:p>
            <a:r>
              <a:rPr lang="fr-FR" dirty="0"/>
              <a:t>Constructivisme Pragmatique </a:t>
            </a:r>
          </a:p>
        </p:txBody>
      </p:sp>
      <p:sp>
        <p:nvSpPr>
          <p:cNvPr id="8" name="Rectangle 7">
            <a:extLst>
              <a:ext uri="{FF2B5EF4-FFF2-40B4-BE49-F238E27FC236}">
                <a16:creationId xmlns:a16="http://schemas.microsoft.com/office/drawing/2014/main" id="{00A50D53-FE92-00CD-A58F-28773B1FB89B}"/>
              </a:ext>
            </a:extLst>
          </p:cNvPr>
          <p:cNvSpPr/>
          <p:nvPr/>
        </p:nvSpPr>
        <p:spPr>
          <a:xfrm>
            <a:off x="308654" y="6176945"/>
            <a:ext cx="11342914" cy="533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100" dirty="0">
                <a:solidFill>
                  <a:schemeClr val="bg1"/>
                </a:solidFill>
              </a:rPr>
              <a:t>Avenier, M.-J., &amp; Thomas, C. (2015). </a:t>
            </a:r>
            <a:r>
              <a:rPr lang="fr-FR" sz="1100" dirty="0" err="1">
                <a:solidFill>
                  <a:schemeClr val="bg1"/>
                </a:solidFill>
              </a:rPr>
              <a:t>Finding</a:t>
            </a:r>
            <a:r>
              <a:rPr lang="fr-FR" sz="1100" dirty="0">
                <a:solidFill>
                  <a:schemeClr val="bg1"/>
                </a:solidFill>
              </a:rPr>
              <a:t> </a:t>
            </a:r>
            <a:r>
              <a:rPr lang="fr-FR" sz="1100" dirty="0" err="1">
                <a:solidFill>
                  <a:schemeClr val="bg1"/>
                </a:solidFill>
              </a:rPr>
              <a:t>one’s</a:t>
            </a:r>
            <a:r>
              <a:rPr lang="fr-FR" sz="1100" dirty="0">
                <a:solidFill>
                  <a:schemeClr val="bg1"/>
                </a:solidFill>
              </a:rPr>
              <a:t> </a:t>
            </a:r>
            <a:r>
              <a:rPr lang="fr-FR" sz="1100" dirty="0" err="1">
                <a:solidFill>
                  <a:schemeClr val="bg1"/>
                </a:solidFill>
              </a:rPr>
              <a:t>way</a:t>
            </a:r>
            <a:r>
              <a:rPr lang="fr-FR" sz="1100" dirty="0">
                <a:solidFill>
                  <a:schemeClr val="bg1"/>
                </a:solidFill>
              </a:rPr>
              <a:t> </a:t>
            </a:r>
            <a:r>
              <a:rPr lang="fr-FR" sz="1100" dirty="0" err="1">
                <a:solidFill>
                  <a:schemeClr val="bg1"/>
                </a:solidFill>
              </a:rPr>
              <a:t>around</a:t>
            </a:r>
            <a:r>
              <a:rPr lang="fr-FR" sz="1100" dirty="0">
                <a:solidFill>
                  <a:schemeClr val="bg1"/>
                </a:solidFill>
              </a:rPr>
              <a:t> </a:t>
            </a:r>
            <a:r>
              <a:rPr lang="fr-FR" sz="1100" dirty="0" err="1">
                <a:solidFill>
                  <a:schemeClr val="bg1"/>
                </a:solidFill>
              </a:rPr>
              <a:t>various</a:t>
            </a:r>
            <a:r>
              <a:rPr lang="fr-FR" sz="1100" dirty="0">
                <a:solidFill>
                  <a:schemeClr val="bg1"/>
                </a:solidFill>
              </a:rPr>
              <a:t> </a:t>
            </a:r>
            <a:r>
              <a:rPr lang="fr-FR" sz="1100" dirty="0" err="1">
                <a:solidFill>
                  <a:schemeClr val="bg1"/>
                </a:solidFill>
              </a:rPr>
              <a:t>methodological</a:t>
            </a:r>
            <a:r>
              <a:rPr lang="fr-FR" sz="1100" dirty="0">
                <a:solidFill>
                  <a:schemeClr val="bg1"/>
                </a:solidFill>
              </a:rPr>
              <a:t> guidelines for </a:t>
            </a:r>
            <a:r>
              <a:rPr lang="fr-FR" sz="1100" dirty="0" err="1">
                <a:solidFill>
                  <a:schemeClr val="bg1"/>
                </a:solidFill>
              </a:rPr>
              <a:t>doing</a:t>
            </a:r>
            <a:r>
              <a:rPr lang="fr-FR" sz="1100" dirty="0">
                <a:solidFill>
                  <a:schemeClr val="bg1"/>
                </a:solidFill>
              </a:rPr>
              <a:t> </a:t>
            </a:r>
            <a:r>
              <a:rPr lang="fr-FR" sz="1100" dirty="0" err="1">
                <a:solidFill>
                  <a:schemeClr val="bg1"/>
                </a:solidFill>
              </a:rPr>
              <a:t>rigorous</a:t>
            </a:r>
            <a:r>
              <a:rPr lang="fr-FR" sz="1100" dirty="0">
                <a:solidFill>
                  <a:schemeClr val="bg1"/>
                </a:solidFill>
              </a:rPr>
              <a:t> case </a:t>
            </a:r>
            <a:r>
              <a:rPr lang="fr-FR" sz="1100" dirty="0" err="1">
                <a:solidFill>
                  <a:schemeClr val="bg1"/>
                </a:solidFill>
              </a:rPr>
              <a:t>studies</a:t>
            </a:r>
            <a:r>
              <a:rPr lang="fr-FR" sz="1100" dirty="0">
                <a:solidFill>
                  <a:schemeClr val="bg1"/>
                </a:solidFill>
              </a:rPr>
              <a:t> : A </a:t>
            </a:r>
            <a:r>
              <a:rPr lang="fr-FR" sz="1100" dirty="0" err="1">
                <a:solidFill>
                  <a:schemeClr val="bg1"/>
                </a:solidFill>
              </a:rPr>
              <a:t>comparison</a:t>
            </a:r>
            <a:r>
              <a:rPr lang="fr-FR" sz="1100" dirty="0">
                <a:solidFill>
                  <a:schemeClr val="bg1"/>
                </a:solidFill>
              </a:rPr>
              <a:t> of four </a:t>
            </a:r>
            <a:r>
              <a:rPr lang="fr-FR" sz="1100" dirty="0" err="1">
                <a:solidFill>
                  <a:schemeClr val="bg1"/>
                </a:solidFill>
              </a:rPr>
              <a:t>epistemological</a:t>
            </a:r>
            <a:r>
              <a:rPr lang="fr-FR" sz="1100" dirty="0">
                <a:solidFill>
                  <a:schemeClr val="bg1"/>
                </a:solidFill>
              </a:rPr>
              <a:t> </a:t>
            </a:r>
            <a:r>
              <a:rPr lang="fr-FR" sz="1100" dirty="0" err="1">
                <a:solidFill>
                  <a:schemeClr val="bg1"/>
                </a:solidFill>
              </a:rPr>
              <a:t>frameworks</a:t>
            </a:r>
            <a:r>
              <a:rPr lang="fr-FR" sz="1100" dirty="0">
                <a:solidFill>
                  <a:schemeClr val="bg1"/>
                </a:solidFill>
              </a:rPr>
              <a:t>. Systèmes d’information &amp; management, 20(1), 61‑98.</a:t>
            </a:r>
          </a:p>
        </p:txBody>
      </p:sp>
      <p:sp>
        <p:nvSpPr>
          <p:cNvPr id="11" name="Espace réservé du contenu 5">
            <a:extLst>
              <a:ext uri="{FF2B5EF4-FFF2-40B4-BE49-F238E27FC236}">
                <a16:creationId xmlns:a16="http://schemas.microsoft.com/office/drawing/2014/main" id="{DD00AC7E-0010-0176-1026-70F13EEA381C}"/>
              </a:ext>
            </a:extLst>
          </p:cNvPr>
          <p:cNvSpPr txBox="1">
            <a:spLocks/>
          </p:cNvSpPr>
          <p:nvPr/>
        </p:nvSpPr>
        <p:spPr>
          <a:xfrm>
            <a:off x="6535283" y="4365173"/>
            <a:ext cx="4825159" cy="125072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endParaRPr lang="fr-FR" dirty="0"/>
          </a:p>
        </p:txBody>
      </p:sp>
      <p:sp>
        <p:nvSpPr>
          <p:cNvPr id="12" name="Espace réservé du contenu 3">
            <a:extLst>
              <a:ext uri="{FF2B5EF4-FFF2-40B4-BE49-F238E27FC236}">
                <a16:creationId xmlns:a16="http://schemas.microsoft.com/office/drawing/2014/main" id="{67033A9C-2A1A-3EC9-05D9-38400BD0D9D0}"/>
              </a:ext>
            </a:extLst>
          </p:cNvPr>
          <p:cNvSpPr txBox="1">
            <a:spLocks/>
          </p:cNvSpPr>
          <p:nvPr/>
        </p:nvSpPr>
        <p:spPr>
          <a:xfrm>
            <a:off x="1260021" y="3105529"/>
            <a:ext cx="10798629" cy="1601368"/>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fr-FR" sz="1600" dirty="0"/>
              <a:t>Validité : </a:t>
            </a:r>
          </a:p>
          <a:p>
            <a:pPr lvl="1"/>
            <a:r>
              <a:rPr lang="fr-FR" dirty="0"/>
              <a:t>Mixité des méthodes de production des données (quantitatif, qualitatif, mixte)</a:t>
            </a:r>
          </a:p>
          <a:p>
            <a:pPr lvl="1"/>
            <a:r>
              <a:rPr lang="fr-FR" dirty="0"/>
              <a:t>Etudier l’effet de l’activation des mécanismes générateurs ou des outils </a:t>
            </a:r>
          </a:p>
          <a:p>
            <a:pPr lvl="1"/>
            <a:r>
              <a:rPr lang="fr-FR" b="1" dirty="0">
                <a:solidFill>
                  <a:schemeClr val="accent1">
                    <a:lumMod val="75000"/>
                  </a:schemeClr>
                </a:solidFill>
              </a:rPr>
              <a:t>Intelligibilité du chemin cognitif à partir du matériau empirique pour construire la connaissance </a:t>
            </a:r>
          </a:p>
        </p:txBody>
      </p:sp>
      <p:sp>
        <p:nvSpPr>
          <p:cNvPr id="6" name="Espace réservé du numéro de diapositive 3">
            <a:extLst>
              <a:ext uri="{FF2B5EF4-FFF2-40B4-BE49-F238E27FC236}">
                <a16:creationId xmlns:a16="http://schemas.microsoft.com/office/drawing/2014/main" id="{FB0AF673-36D6-8848-79C5-2F9E97F4A57C}"/>
              </a:ext>
            </a:extLst>
          </p:cNvPr>
          <p:cNvSpPr>
            <a:spLocks noGrp="1"/>
          </p:cNvSpPr>
          <p:nvPr>
            <p:ph type="sldNum" sz="quarter" idx="12"/>
          </p:nvPr>
        </p:nvSpPr>
        <p:spPr>
          <a:xfrm>
            <a:off x="10352540" y="295729"/>
            <a:ext cx="838199" cy="767687"/>
          </a:xfrm>
        </p:spPr>
        <p:txBody>
          <a:bodyPr/>
          <a:lstStyle/>
          <a:p>
            <a:fld id="{177CE31D-10EA-2648-A0B7-1E8593C1F3C0}" type="slidenum">
              <a:rPr lang="fr-FR" smtClean="0"/>
              <a:t>23</a:t>
            </a:fld>
            <a:endParaRPr lang="fr-FR" dirty="0"/>
          </a:p>
        </p:txBody>
      </p:sp>
    </p:spTree>
    <p:extLst>
      <p:ext uri="{BB962C8B-B14F-4D97-AF65-F5344CB8AC3E}">
        <p14:creationId xmlns:p14="http://schemas.microsoft.com/office/powerpoint/2010/main" val="6257324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613086-580B-4157-F7B6-C91CD7CC1B3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DC8D333-5F09-04E5-8ABA-236970DB0450}"/>
              </a:ext>
            </a:extLst>
          </p:cNvPr>
          <p:cNvSpPr>
            <a:spLocks noGrp="1"/>
          </p:cNvSpPr>
          <p:nvPr>
            <p:ph type="title"/>
          </p:nvPr>
        </p:nvSpPr>
        <p:spPr/>
        <p:txBody>
          <a:bodyPr/>
          <a:lstStyle/>
          <a:p>
            <a:r>
              <a:rPr lang="fr-FR" dirty="0"/>
              <a:t>Deux épistémologies pour les « SA » </a:t>
            </a:r>
          </a:p>
        </p:txBody>
      </p:sp>
      <p:sp>
        <p:nvSpPr>
          <p:cNvPr id="3" name="Espace réservé du texte 2">
            <a:extLst>
              <a:ext uri="{FF2B5EF4-FFF2-40B4-BE49-F238E27FC236}">
                <a16:creationId xmlns:a16="http://schemas.microsoft.com/office/drawing/2014/main" id="{92EC1CC7-7E2E-56B6-9841-85344BBB5F20}"/>
              </a:ext>
            </a:extLst>
          </p:cNvPr>
          <p:cNvSpPr>
            <a:spLocks noGrp="1"/>
          </p:cNvSpPr>
          <p:nvPr>
            <p:ph type="body" idx="1"/>
          </p:nvPr>
        </p:nvSpPr>
        <p:spPr>
          <a:xfrm>
            <a:off x="1154954" y="2364014"/>
            <a:ext cx="4825157" cy="576262"/>
          </a:xfrm>
        </p:spPr>
        <p:txBody>
          <a:bodyPr/>
          <a:lstStyle/>
          <a:p>
            <a:r>
              <a:rPr lang="fr-FR" dirty="0"/>
              <a:t>Réalisme Critique	</a:t>
            </a:r>
          </a:p>
        </p:txBody>
      </p:sp>
      <p:sp>
        <p:nvSpPr>
          <p:cNvPr id="5" name="Espace réservé du texte 4">
            <a:extLst>
              <a:ext uri="{FF2B5EF4-FFF2-40B4-BE49-F238E27FC236}">
                <a16:creationId xmlns:a16="http://schemas.microsoft.com/office/drawing/2014/main" id="{E79789F5-FBE6-8036-89C9-E42E68E9AC29}"/>
              </a:ext>
            </a:extLst>
          </p:cNvPr>
          <p:cNvSpPr>
            <a:spLocks noGrp="1"/>
          </p:cNvSpPr>
          <p:nvPr>
            <p:ph type="body" sz="quarter" idx="3"/>
          </p:nvPr>
        </p:nvSpPr>
        <p:spPr>
          <a:xfrm>
            <a:off x="6208712" y="2364014"/>
            <a:ext cx="4825159" cy="576262"/>
          </a:xfrm>
        </p:spPr>
        <p:txBody>
          <a:bodyPr/>
          <a:lstStyle/>
          <a:p>
            <a:r>
              <a:rPr lang="fr-FR" dirty="0"/>
              <a:t>Constructivisme Pragmatique </a:t>
            </a:r>
          </a:p>
        </p:txBody>
      </p:sp>
      <p:sp>
        <p:nvSpPr>
          <p:cNvPr id="8" name="Rectangle 7">
            <a:extLst>
              <a:ext uri="{FF2B5EF4-FFF2-40B4-BE49-F238E27FC236}">
                <a16:creationId xmlns:a16="http://schemas.microsoft.com/office/drawing/2014/main" id="{63FF6C23-DD4F-AEA9-602B-53288CF37086}"/>
              </a:ext>
            </a:extLst>
          </p:cNvPr>
          <p:cNvSpPr/>
          <p:nvPr/>
        </p:nvSpPr>
        <p:spPr>
          <a:xfrm>
            <a:off x="308654" y="6176945"/>
            <a:ext cx="11342914" cy="533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100" dirty="0">
                <a:solidFill>
                  <a:schemeClr val="bg1"/>
                </a:solidFill>
              </a:rPr>
              <a:t>Avenier, M.-J., &amp; Thomas, C. (2015). </a:t>
            </a:r>
            <a:r>
              <a:rPr lang="fr-FR" sz="1100" dirty="0" err="1">
                <a:solidFill>
                  <a:schemeClr val="bg1"/>
                </a:solidFill>
              </a:rPr>
              <a:t>Finding</a:t>
            </a:r>
            <a:r>
              <a:rPr lang="fr-FR" sz="1100" dirty="0">
                <a:solidFill>
                  <a:schemeClr val="bg1"/>
                </a:solidFill>
              </a:rPr>
              <a:t> </a:t>
            </a:r>
            <a:r>
              <a:rPr lang="fr-FR" sz="1100" dirty="0" err="1">
                <a:solidFill>
                  <a:schemeClr val="bg1"/>
                </a:solidFill>
              </a:rPr>
              <a:t>one’s</a:t>
            </a:r>
            <a:r>
              <a:rPr lang="fr-FR" sz="1100" dirty="0">
                <a:solidFill>
                  <a:schemeClr val="bg1"/>
                </a:solidFill>
              </a:rPr>
              <a:t> </a:t>
            </a:r>
            <a:r>
              <a:rPr lang="fr-FR" sz="1100" dirty="0" err="1">
                <a:solidFill>
                  <a:schemeClr val="bg1"/>
                </a:solidFill>
              </a:rPr>
              <a:t>way</a:t>
            </a:r>
            <a:r>
              <a:rPr lang="fr-FR" sz="1100" dirty="0">
                <a:solidFill>
                  <a:schemeClr val="bg1"/>
                </a:solidFill>
              </a:rPr>
              <a:t> </a:t>
            </a:r>
            <a:r>
              <a:rPr lang="fr-FR" sz="1100" dirty="0" err="1">
                <a:solidFill>
                  <a:schemeClr val="bg1"/>
                </a:solidFill>
              </a:rPr>
              <a:t>around</a:t>
            </a:r>
            <a:r>
              <a:rPr lang="fr-FR" sz="1100" dirty="0">
                <a:solidFill>
                  <a:schemeClr val="bg1"/>
                </a:solidFill>
              </a:rPr>
              <a:t> </a:t>
            </a:r>
            <a:r>
              <a:rPr lang="fr-FR" sz="1100" dirty="0" err="1">
                <a:solidFill>
                  <a:schemeClr val="bg1"/>
                </a:solidFill>
              </a:rPr>
              <a:t>various</a:t>
            </a:r>
            <a:r>
              <a:rPr lang="fr-FR" sz="1100" dirty="0">
                <a:solidFill>
                  <a:schemeClr val="bg1"/>
                </a:solidFill>
              </a:rPr>
              <a:t> </a:t>
            </a:r>
            <a:r>
              <a:rPr lang="fr-FR" sz="1100" dirty="0" err="1">
                <a:solidFill>
                  <a:schemeClr val="bg1"/>
                </a:solidFill>
              </a:rPr>
              <a:t>methodological</a:t>
            </a:r>
            <a:r>
              <a:rPr lang="fr-FR" sz="1100" dirty="0">
                <a:solidFill>
                  <a:schemeClr val="bg1"/>
                </a:solidFill>
              </a:rPr>
              <a:t> guidelines for </a:t>
            </a:r>
            <a:r>
              <a:rPr lang="fr-FR" sz="1100" dirty="0" err="1">
                <a:solidFill>
                  <a:schemeClr val="bg1"/>
                </a:solidFill>
              </a:rPr>
              <a:t>doing</a:t>
            </a:r>
            <a:r>
              <a:rPr lang="fr-FR" sz="1100" dirty="0">
                <a:solidFill>
                  <a:schemeClr val="bg1"/>
                </a:solidFill>
              </a:rPr>
              <a:t> </a:t>
            </a:r>
            <a:r>
              <a:rPr lang="fr-FR" sz="1100" dirty="0" err="1">
                <a:solidFill>
                  <a:schemeClr val="bg1"/>
                </a:solidFill>
              </a:rPr>
              <a:t>rigorous</a:t>
            </a:r>
            <a:r>
              <a:rPr lang="fr-FR" sz="1100" dirty="0">
                <a:solidFill>
                  <a:schemeClr val="bg1"/>
                </a:solidFill>
              </a:rPr>
              <a:t> case </a:t>
            </a:r>
            <a:r>
              <a:rPr lang="fr-FR" sz="1100" dirty="0" err="1">
                <a:solidFill>
                  <a:schemeClr val="bg1"/>
                </a:solidFill>
              </a:rPr>
              <a:t>studies</a:t>
            </a:r>
            <a:r>
              <a:rPr lang="fr-FR" sz="1100" dirty="0">
                <a:solidFill>
                  <a:schemeClr val="bg1"/>
                </a:solidFill>
              </a:rPr>
              <a:t> : A </a:t>
            </a:r>
            <a:r>
              <a:rPr lang="fr-FR" sz="1100" dirty="0" err="1">
                <a:solidFill>
                  <a:schemeClr val="bg1"/>
                </a:solidFill>
              </a:rPr>
              <a:t>comparison</a:t>
            </a:r>
            <a:r>
              <a:rPr lang="fr-FR" sz="1100" dirty="0">
                <a:solidFill>
                  <a:schemeClr val="bg1"/>
                </a:solidFill>
              </a:rPr>
              <a:t> of four </a:t>
            </a:r>
            <a:r>
              <a:rPr lang="fr-FR" sz="1100" dirty="0" err="1">
                <a:solidFill>
                  <a:schemeClr val="bg1"/>
                </a:solidFill>
              </a:rPr>
              <a:t>epistemological</a:t>
            </a:r>
            <a:r>
              <a:rPr lang="fr-FR" sz="1100" dirty="0">
                <a:solidFill>
                  <a:schemeClr val="bg1"/>
                </a:solidFill>
              </a:rPr>
              <a:t> </a:t>
            </a:r>
            <a:r>
              <a:rPr lang="fr-FR" sz="1100" dirty="0" err="1">
                <a:solidFill>
                  <a:schemeClr val="bg1"/>
                </a:solidFill>
              </a:rPr>
              <a:t>frameworks</a:t>
            </a:r>
            <a:r>
              <a:rPr lang="fr-FR" sz="1100" dirty="0">
                <a:solidFill>
                  <a:schemeClr val="bg1"/>
                </a:solidFill>
              </a:rPr>
              <a:t>. Systèmes d’information &amp; management, 20(1), 61‑98.</a:t>
            </a:r>
          </a:p>
        </p:txBody>
      </p:sp>
      <p:sp>
        <p:nvSpPr>
          <p:cNvPr id="11" name="Espace réservé du contenu 5">
            <a:extLst>
              <a:ext uri="{FF2B5EF4-FFF2-40B4-BE49-F238E27FC236}">
                <a16:creationId xmlns:a16="http://schemas.microsoft.com/office/drawing/2014/main" id="{BD16DC59-F05D-E783-4123-1B259E629F32}"/>
              </a:ext>
            </a:extLst>
          </p:cNvPr>
          <p:cNvSpPr txBox="1">
            <a:spLocks/>
          </p:cNvSpPr>
          <p:nvPr/>
        </p:nvSpPr>
        <p:spPr>
          <a:xfrm>
            <a:off x="6535283" y="4365173"/>
            <a:ext cx="4825159" cy="125072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endParaRPr lang="fr-FR" dirty="0"/>
          </a:p>
        </p:txBody>
      </p:sp>
      <p:sp>
        <p:nvSpPr>
          <p:cNvPr id="12" name="Espace réservé du contenu 3">
            <a:extLst>
              <a:ext uri="{FF2B5EF4-FFF2-40B4-BE49-F238E27FC236}">
                <a16:creationId xmlns:a16="http://schemas.microsoft.com/office/drawing/2014/main" id="{D4655D3A-2B6F-2D60-B20A-6178F71FE616}"/>
              </a:ext>
            </a:extLst>
          </p:cNvPr>
          <p:cNvSpPr txBox="1">
            <a:spLocks/>
          </p:cNvSpPr>
          <p:nvPr/>
        </p:nvSpPr>
        <p:spPr>
          <a:xfrm>
            <a:off x="1393371" y="3105529"/>
            <a:ext cx="10798629" cy="1601368"/>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fr-FR" sz="1600" dirty="0"/>
              <a:t>Validité : </a:t>
            </a:r>
          </a:p>
          <a:p>
            <a:pPr lvl="1"/>
            <a:r>
              <a:rPr lang="fr-FR" dirty="0"/>
              <a:t>Mixité des méthodes de production des données (quantitatif, qualitatif, mixte)</a:t>
            </a:r>
          </a:p>
          <a:p>
            <a:pPr lvl="1"/>
            <a:r>
              <a:rPr lang="fr-FR" dirty="0"/>
              <a:t>Etudier l’effets de l’activation des mécanismes générateurs ou des outils </a:t>
            </a:r>
          </a:p>
          <a:p>
            <a:pPr lvl="1"/>
            <a:r>
              <a:rPr lang="fr-FR" b="1" dirty="0">
                <a:solidFill>
                  <a:schemeClr val="accent1">
                    <a:lumMod val="75000"/>
                  </a:schemeClr>
                </a:solidFill>
              </a:rPr>
              <a:t>Intelligibilité du chemin cognitif à partir du matériau empirique pour construire la connaissance </a:t>
            </a:r>
          </a:p>
        </p:txBody>
      </p:sp>
      <p:sp>
        <p:nvSpPr>
          <p:cNvPr id="4" name="ZoneTexte 3">
            <a:extLst>
              <a:ext uri="{FF2B5EF4-FFF2-40B4-BE49-F238E27FC236}">
                <a16:creationId xmlns:a16="http://schemas.microsoft.com/office/drawing/2014/main" id="{065FA533-7493-A2F3-84DE-0B2CA2914B9C}"/>
              </a:ext>
            </a:extLst>
          </p:cNvPr>
          <p:cNvSpPr txBox="1"/>
          <p:nvPr/>
        </p:nvSpPr>
        <p:spPr>
          <a:xfrm>
            <a:off x="1072714" y="5083279"/>
            <a:ext cx="9814794" cy="369332"/>
          </a:xfrm>
          <a:prstGeom prst="rect">
            <a:avLst/>
          </a:prstGeom>
          <a:noFill/>
        </p:spPr>
        <p:txBody>
          <a:bodyPr wrap="square" rtlCol="0">
            <a:spAutoFit/>
          </a:bodyPr>
          <a:lstStyle/>
          <a:p>
            <a:r>
              <a:rPr lang="fr-FR" b="1" dirty="0">
                <a:solidFill>
                  <a:schemeClr val="accent1">
                    <a:lumMod val="75000"/>
                  </a:schemeClr>
                </a:solidFill>
              </a:rPr>
              <a:t>Quelle méthode de conduite de la recherche pour suivre ce chemin cognitif ?</a:t>
            </a:r>
          </a:p>
        </p:txBody>
      </p:sp>
      <p:sp>
        <p:nvSpPr>
          <p:cNvPr id="6" name="Espace réservé du numéro de diapositive 3">
            <a:extLst>
              <a:ext uri="{FF2B5EF4-FFF2-40B4-BE49-F238E27FC236}">
                <a16:creationId xmlns:a16="http://schemas.microsoft.com/office/drawing/2014/main" id="{1B613D58-FF1B-0EE3-9E5E-FB9115E8C296}"/>
              </a:ext>
            </a:extLst>
          </p:cNvPr>
          <p:cNvSpPr>
            <a:spLocks noGrp="1"/>
          </p:cNvSpPr>
          <p:nvPr>
            <p:ph type="sldNum" sz="quarter" idx="12"/>
          </p:nvPr>
        </p:nvSpPr>
        <p:spPr>
          <a:xfrm>
            <a:off x="10352540" y="295729"/>
            <a:ext cx="838199" cy="767687"/>
          </a:xfrm>
        </p:spPr>
        <p:txBody>
          <a:bodyPr/>
          <a:lstStyle/>
          <a:p>
            <a:fld id="{177CE31D-10EA-2648-A0B7-1E8593C1F3C0}" type="slidenum">
              <a:rPr lang="fr-FR" smtClean="0"/>
              <a:t>24</a:t>
            </a:fld>
            <a:endParaRPr lang="fr-FR" dirty="0"/>
          </a:p>
        </p:txBody>
      </p:sp>
    </p:spTree>
    <p:extLst>
      <p:ext uri="{BB962C8B-B14F-4D97-AF65-F5344CB8AC3E}">
        <p14:creationId xmlns:p14="http://schemas.microsoft.com/office/powerpoint/2010/main" val="28573960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7C6BC5-EEE3-6AF0-0471-DF85B75F0C70}"/>
              </a:ext>
            </a:extLst>
          </p:cNvPr>
          <p:cNvSpPr>
            <a:spLocks noGrp="1"/>
          </p:cNvSpPr>
          <p:nvPr>
            <p:ph type="title"/>
          </p:nvPr>
        </p:nvSpPr>
        <p:spPr/>
        <p:txBody>
          <a:bodyPr/>
          <a:lstStyle/>
          <a:p>
            <a:r>
              <a:rPr lang="fr-FR" dirty="0"/>
              <a:t>Design </a:t>
            </a:r>
            <a:r>
              <a:rPr lang="fr-FR" dirty="0" err="1"/>
              <a:t>Based</a:t>
            </a:r>
            <a:r>
              <a:rPr lang="fr-FR" dirty="0"/>
              <a:t> </a:t>
            </a:r>
            <a:r>
              <a:rPr lang="fr-FR" dirty="0" err="1"/>
              <a:t>Research</a:t>
            </a:r>
            <a:r>
              <a:rPr lang="fr-FR" dirty="0"/>
              <a:t> (DBR) </a:t>
            </a:r>
          </a:p>
        </p:txBody>
      </p:sp>
      <p:sp>
        <p:nvSpPr>
          <p:cNvPr id="3" name="Espace réservé du contenu 2">
            <a:extLst>
              <a:ext uri="{FF2B5EF4-FFF2-40B4-BE49-F238E27FC236}">
                <a16:creationId xmlns:a16="http://schemas.microsoft.com/office/drawing/2014/main" id="{4C2FACBA-0BE8-E0CA-9A3F-FA3DB9960521}"/>
              </a:ext>
            </a:extLst>
          </p:cNvPr>
          <p:cNvSpPr>
            <a:spLocks noGrp="1"/>
          </p:cNvSpPr>
          <p:nvPr>
            <p:ph idx="1"/>
          </p:nvPr>
        </p:nvSpPr>
        <p:spPr>
          <a:xfrm>
            <a:off x="4744995" y="2289068"/>
            <a:ext cx="7522475" cy="3416300"/>
          </a:xfrm>
        </p:spPr>
        <p:txBody>
          <a:bodyPr/>
          <a:lstStyle/>
          <a:p>
            <a:pPr lvl="2"/>
            <a:endParaRPr lang="fr-FR" dirty="0"/>
          </a:p>
          <a:p>
            <a:pPr lvl="1"/>
            <a:endParaRPr lang="fr-FR" dirty="0"/>
          </a:p>
          <a:p>
            <a:r>
              <a:rPr lang="fr-FR" dirty="0"/>
              <a:t>9 principes structurés en 5 catégories</a:t>
            </a:r>
          </a:p>
          <a:p>
            <a:pPr lvl="1"/>
            <a:r>
              <a:rPr lang="fr-FR" dirty="0"/>
              <a:t>Organisation de la recherche</a:t>
            </a:r>
          </a:p>
          <a:p>
            <a:pPr lvl="1"/>
            <a:r>
              <a:rPr lang="fr-FR" dirty="0"/>
              <a:t>Implication des acteurs et la collaboration avec les chercheurs</a:t>
            </a:r>
          </a:p>
          <a:p>
            <a:pPr lvl="1"/>
            <a:r>
              <a:rPr lang="fr-FR" dirty="0"/>
              <a:t>Production et analyse des données de terrain</a:t>
            </a:r>
          </a:p>
          <a:p>
            <a:pPr lvl="1"/>
            <a:r>
              <a:rPr lang="fr-FR" b="1" dirty="0"/>
              <a:t>Optimisation du local vers la généralisation </a:t>
            </a:r>
          </a:p>
          <a:p>
            <a:pPr lvl="1"/>
            <a:r>
              <a:rPr lang="fr-FR" b="1" dirty="0"/>
              <a:t>Documentation du processus de recherche</a:t>
            </a:r>
          </a:p>
          <a:p>
            <a:endParaRPr lang="fr-FR" dirty="0"/>
          </a:p>
        </p:txBody>
      </p:sp>
      <p:sp>
        <p:nvSpPr>
          <p:cNvPr id="4" name="Rectangle 3">
            <a:extLst>
              <a:ext uri="{FF2B5EF4-FFF2-40B4-BE49-F238E27FC236}">
                <a16:creationId xmlns:a16="http://schemas.microsoft.com/office/drawing/2014/main" id="{A24505FE-12C6-4282-F3E2-53554695C444}"/>
              </a:ext>
            </a:extLst>
          </p:cNvPr>
          <p:cNvSpPr/>
          <p:nvPr/>
        </p:nvSpPr>
        <p:spPr>
          <a:xfrm>
            <a:off x="424543" y="6086394"/>
            <a:ext cx="11342914" cy="70696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100" dirty="0">
                <a:effectLst/>
                <a:ea typeface="Calibri" panose="020F0502020204030204" pitchFamily="34" charset="0"/>
              </a:rPr>
              <a:t>Wang, F., &amp; </a:t>
            </a:r>
            <a:r>
              <a:rPr lang="fr-FR" sz="1100" dirty="0" err="1">
                <a:effectLst/>
                <a:ea typeface="Calibri" panose="020F0502020204030204" pitchFamily="34" charset="0"/>
              </a:rPr>
              <a:t>Hannafin</a:t>
            </a:r>
            <a:r>
              <a:rPr lang="fr-FR" sz="1100" dirty="0">
                <a:effectLst/>
                <a:ea typeface="Calibri" panose="020F0502020204030204" pitchFamily="34" charset="0"/>
              </a:rPr>
              <a:t>, M. J. (2005). Design-</a:t>
            </a:r>
            <a:r>
              <a:rPr lang="fr-FR" sz="1100" dirty="0" err="1">
                <a:effectLst/>
                <a:ea typeface="Calibri" panose="020F0502020204030204" pitchFamily="34" charset="0"/>
              </a:rPr>
              <a:t>based</a:t>
            </a:r>
            <a:r>
              <a:rPr lang="fr-FR" sz="1100" dirty="0">
                <a:effectLst/>
                <a:ea typeface="Calibri" panose="020F0502020204030204" pitchFamily="34" charset="0"/>
              </a:rPr>
              <a:t> </a:t>
            </a:r>
            <a:r>
              <a:rPr lang="fr-FR" sz="1100" dirty="0" err="1">
                <a:effectLst/>
                <a:ea typeface="Calibri" panose="020F0502020204030204" pitchFamily="34" charset="0"/>
              </a:rPr>
              <a:t>research</a:t>
            </a:r>
            <a:r>
              <a:rPr lang="fr-FR" sz="1100" dirty="0">
                <a:effectLst/>
                <a:ea typeface="Calibri" panose="020F0502020204030204" pitchFamily="34" charset="0"/>
              </a:rPr>
              <a:t> and </a:t>
            </a:r>
            <a:r>
              <a:rPr lang="fr-FR" sz="1100" dirty="0" err="1">
                <a:effectLst/>
                <a:ea typeface="Calibri" panose="020F0502020204030204" pitchFamily="34" charset="0"/>
              </a:rPr>
              <a:t>technology-enhanced</a:t>
            </a:r>
            <a:r>
              <a:rPr lang="fr-FR" sz="1100" dirty="0">
                <a:effectLst/>
                <a:ea typeface="Calibri" panose="020F0502020204030204" pitchFamily="34" charset="0"/>
              </a:rPr>
              <a:t> </a:t>
            </a:r>
            <a:r>
              <a:rPr lang="fr-FR" sz="1100" dirty="0" err="1">
                <a:effectLst/>
                <a:ea typeface="Calibri" panose="020F0502020204030204" pitchFamily="34" charset="0"/>
              </a:rPr>
              <a:t>learning</a:t>
            </a:r>
            <a:r>
              <a:rPr lang="fr-FR" sz="1100" dirty="0">
                <a:effectLst/>
                <a:ea typeface="Calibri" panose="020F0502020204030204" pitchFamily="34" charset="0"/>
              </a:rPr>
              <a:t> </a:t>
            </a:r>
            <a:r>
              <a:rPr lang="fr-FR" sz="1100" dirty="0" err="1">
                <a:effectLst/>
                <a:ea typeface="Calibri" panose="020F0502020204030204" pitchFamily="34" charset="0"/>
              </a:rPr>
              <a:t>environments</a:t>
            </a:r>
            <a:r>
              <a:rPr lang="fr-FR" sz="1100" dirty="0">
                <a:effectLst/>
                <a:ea typeface="Calibri" panose="020F0502020204030204" pitchFamily="34" charset="0"/>
              </a:rPr>
              <a:t>. </a:t>
            </a:r>
            <a:r>
              <a:rPr lang="fr-FR" sz="1100" i="1" dirty="0" err="1">
                <a:effectLst/>
                <a:ea typeface="Calibri" panose="020F0502020204030204" pitchFamily="34" charset="0"/>
              </a:rPr>
              <a:t>Educational</a:t>
            </a:r>
            <a:r>
              <a:rPr lang="fr-FR" sz="1100" i="1" dirty="0">
                <a:effectLst/>
                <a:ea typeface="Calibri" panose="020F0502020204030204" pitchFamily="34" charset="0"/>
              </a:rPr>
              <a:t> </a:t>
            </a:r>
            <a:r>
              <a:rPr lang="fr-FR" sz="1100" i="1" dirty="0" err="1">
                <a:effectLst/>
                <a:ea typeface="Calibri" panose="020F0502020204030204" pitchFamily="34" charset="0"/>
              </a:rPr>
              <a:t>technology</a:t>
            </a:r>
            <a:r>
              <a:rPr lang="fr-FR" sz="1100" i="1" dirty="0">
                <a:effectLst/>
                <a:ea typeface="Calibri" panose="020F0502020204030204" pitchFamily="34" charset="0"/>
              </a:rPr>
              <a:t> </a:t>
            </a:r>
            <a:r>
              <a:rPr lang="fr-FR" sz="1100" i="1" dirty="0" err="1">
                <a:effectLst/>
                <a:ea typeface="Calibri" panose="020F0502020204030204" pitchFamily="34" charset="0"/>
              </a:rPr>
              <a:t>research</a:t>
            </a:r>
            <a:r>
              <a:rPr lang="fr-FR" sz="1100" i="1" dirty="0">
                <a:effectLst/>
                <a:ea typeface="Calibri" panose="020F0502020204030204" pitchFamily="34" charset="0"/>
              </a:rPr>
              <a:t> and </a:t>
            </a:r>
            <a:r>
              <a:rPr lang="fr-FR" sz="1100" i="1" dirty="0" err="1">
                <a:effectLst/>
                <a:ea typeface="Calibri" panose="020F0502020204030204" pitchFamily="34" charset="0"/>
              </a:rPr>
              <a:t>development</a:t>
            </a:r>
            <a:r>
              <a:rPr lang="fr-FR" sz="1100" dirty="0">
                <a:effectLst/>
                <a:ea typeface="Calibri" panose="020F0502020204030204" pitchFamily="34" charset="0"/>
              </a:rPr>
              <a:t>, </a:t>
            </a:r>
            <a:r>
              <a:rPr lang="fr-FR" sz="1100" i="1" dirty="0">
                <a:effectLst/>
                <a:ea typeface="Calibri" panose="020F0502020204030204" pitchFamily="34" charset="0"/>
              </a:rPr>
              <a:t>53</a:t>
            </a:r>
            <a:r>
              <a:rPr lang="fr-FR" sz="1100" dirty="0">
                <a:effectLst/>
                <a:ea typeface="Calibri" panose="020F0502020204030204" pitchFamily="34" charset="0"/>
              </a:rPr>
              <a:t>(4), 5‑23</a:t>
            </a:r>
            <a:r>
              <a:rPr lang="fr-FR" sz="1100" dirty="0">
                <a:effectLst/>
              </a:rPr>
              <a:t> </a:t>
            </a:r>
            <a:endParaRPr lang="fr-FR" sz="1100" dirty="0">
              <a:effectLst/>
              <a:ea typeface="Calibri" panose="020F0502020204030204" pitchFamily="34" charset="0"/>
            </a:endParaRPr>
          </a:p>
          <a:p>
            <a:r>
              <a:rPr lang="fr-FR" sz="1100" dirty="0" err="1">
                <a:effectLst/>
                <a:ea typeface="Calibri" panose="020F0502020204030204" pitchFamily="34" charset="0"/>
              </a:rPr>
              <a:t>Mandran</a:t>
            </a:r>
            <a:r>
              <a:rPr lang="fr-FR" sz="1100" dirty="0">
                <a:effectLst/>
                <a:ea typeface="Calibri" panose="020F0502020204030204" pitchFamily="34" charset="0"/>
              </a:rPr>
              <a:t>, N., Vermeulen, M., &amp; Prior, E. (2022). </a:t>
            </a:r>
            <a:r>
              <a:rPr lang="fr-FR" sz="1100" dirty="0" err="1">
                <a:effectLst/>
                <a:ea typeface="Calibri" panose="020F0502020204030204" pitchFamily="34" charset="0"/>
              </a:rPr>
              <a:t>THEDRE’s</a:t>
            </a:r>
            <a:r>
              <a:rPr lang="fr-FR" sz="1100" dirty="0">
                <a:effectLst/>
                <a:ea typeface="Calibri" panose="020F0502020204030204" pitchFamily="34" charset="0"/>
              </a:rPr>
              <a:t> Framework : </a:t>
            </a:r>
            <a:r>
              <a:rPr lang="fr-FR" sz="1100" dirty="0" err="1">
                <a:effectLst/>
                <a:ea typeface="Calibri" panose="020F0502020204030204" pitchFamily="34" charset="0"/>
              </a:rPr>
              <a:t>Empowering</a:t>
            </a:r>
            <a:r>
              <a:rPr lang="fr-FR" sz="1100" dirty="0">
                <a:effectLst/>
                <a:ea typeface="Calibri" panose="020F0502020204030204" pitchFamily="34" charset="0"/>
              </a:rPr>
              <a:t> PhD Candidates to </a:t>
            </a:r>
            <a:r>
              <a:rPr lang="fr-FR" sz="1100" dirty="0" err="1">
                <a:effectLst/>
                <a:ea typeface="Calibri" panose="020F0502020204030204" pitchFamily="34" charset="0"/>
              </a:rPr>
              <a:t>Efficiently</a:t>
            </a:r>
            <a:r>
              <a:rPr lang="fr-FR" sz="1100" dirty="0">
                <a:effectLst/>
                <a:ea typeface="Calibri" panose="020F0502020204030204" pitchFamily="34" charset="0"/>
              </a:rPr>
              <a:t> </a:t>
            </a:r>
            <a:r>
              <a:rPr lang="fr-FR" sz="1100" dirty="0" err="1">
                <a:effectLst/>
                <a:ea typeface="Calibri" panose="020F0502020204030204" pitchFamily="34" charset="0"/>
              </a:rPr>
              <a:t>Implement</a:t>
            </a:r>
            <a:r>
              <a:rPr lang="fr-FR" sz="1100" dirty="0">
                <a:effectLst/>
                <a:ea typeface="Calibri" panose="020F0502020204030204" pitchFamily="34" charset="0"/>
              </a:rPr>
              <a:t> Design-</a:t>
            </a:r>
            <a:r>
              <a:rPr lang="fr-FR" sz="1100" dirty="0" err="1">
                <a:effectLst/>
                <a:ea typeface="Calibri" panose="020F0502020204030204" pitchFamily="34" charset="0"/>
              </a:rPr>
              <a:t>Based</a:t>
            </a:r>
            <a:r>
              <a:rPr lang="fr-FR" sz="1100" dirty="0">
                <a:effectLst/>
                <a:ea typeface="Calibri" panose="020F0502020204030204" pitchFamily="34" charset="0"/>
              </a:rPr>
              <a:t> </a:t>
            </a:r>
            <a:r>
              <a:rPr lang="fr-FR" sz="1100" dirty="0" err="1">
                <a:effectLst/>
                <a:ea typeface="Calibri" panose="020F0502020204030204" pitchFamily="34" charset="0"/>
              </a:rPr>
              <a:t>Research</a:t>
            </a:r>
            <a:r>
              <a:rPr lang="fr-FR" sz="1100" dirty="0">
                <a:effectLst/>
                <a:ea typeface="Calibri" panose="020F0502020204030204" pitchFamily="34" charset="0"/>
              </a:rPr>
              <a:t>. </a:t>
            </a:r>
            <a:r>
              <a:rPr lang="fr-FR" sz="1100" i="1" dirty="0">
                <a:effectLst/>
                <a:ea typeface="Calibri" panose="020F0502020204030204" pitchFamily="34" charset="0"/>
              </a:rPr>
              <a:t>Education and Information Technologies</a:t>
            </a:r>
            <a:r>
              <a:rPr lang="fr-FR" sz="1100" dirty="0">
                <a:effectLst/>
                <a:ea typeface="Calibri" panose="020F0502020204030204" pitchFamily="34" charset="0"/>
              </a:rPr>
              <a:t>, </a:t>
            </a:r>
            <a:r>
              <a:rPr lang="fr-FR" sz="1100" i="1" dirty="0">
                <a:effectLst/>
                <a:ea typeface="Calibri" panose="020F0502020204030204" pitchFamily="34" charset="0"/>
              </a:rPr>
              <a:t>27</a:t>
            </a:r>
            <a:r>
              <a:rPr lang="fr-FR" sz="1100" dirty="0">
                <a:effectLst/>
                <a:ea typeface="Calibri" panose="020F0502020204030204" pitchFamily="34" charset="0"/>
              </a:rPr>
              <a:t>(7), 9563‑9586. https://</a:t>
            </a:r>
            <a:r>
              <a:rPr lang="fr-FR" sz="1100" dirty="0" err="1">
                <a:effectLst/>
                <a:ea typeface="Calibri" panose="020F0502020204030204" pitchFamily="34" charset="0"/>
              </a:rPr>
              <a:t>doi.org</a:t>
            </a:r>
            <a:r>
              <a:rPr lang="fr-FR" sz="1100" dirty="0">
                <a:effectLst/>
                <a:ea typeface="Calibri" panose="020F0502020204030204" pitchFamily="34" charset="0"/>
              </a:rPr>
              <a:t>/10.1007/s10639-022-10993-x</a:t>
            </a:r>
            <a:r>
              <a:rPr lang="fr-FR" sz="1100" dirty="0">
                <a:effectLst/>
              </a:rPr>
              <a:t> </a:t>
            </a:r>
            <a:endParaRPr lang="fr-FR" sz="1100" dirty="0">
              <a:solidFill>
                <a:srgbClr val="FFFF00"/>
              </a:solidFill>
            </a:endParaRPr>
          </a:p>
        </p:txBody>
      </p:sp>
      <p:pic>
        <p:nvPicPr>
          <p:cNvPr id="5" name="Image 4">
            <a:extLst>
              <a:ext uri="{FF2B5EF4-FFF2-40B4-BE49-F238E27FC236}">
                <a16:creationId xmlns:a16="http://schemas.microsoft.com/office/drawing/2014/main" id="{D2AB4FC6-D4B6-FD05-A4EF-EB7A5D4DB6EE}"/>
              </a:ext>
            </a:extLst>
          </p:cNvPr>
          <p:cNvPicPr>
            <a:picLocks noChangeAspect="1"/>
          </p:cNvPicPr>
          <p:nvPr/>
        </p:nvPicPr>
        <p:blipFill>
          <a:blip r:embed="rId2"/>
          <a:stretch>
            <a:fillRect/>
          </a:stretch>
        </p:blipFill>
        <p:spPr>
          <a:xfrm>
            <a:off x="512807" y="2468032"/>
            <a:ext cx="4232188" cy="3416300"/>
          </a:xfrm>
          <a:prstGeom prst="rect">
            <a:avLst/>
          </a:prstGeom>
        </p:spPr>
      </p:pic>
      <p:sp>
        <p:nvSpPr>
          <p:cNvPr id="6" name="Espace réservé du numéro de diapositive 3">
            <a:extLst>
              <a:ext uri="{FF2B5EF4-FFF2-40B4-BE49-F238E27FC236}">
                <a16:creationId xmlns:a16="http://schemas.microsoft.com/office/drawing/2014/main" id="{2E316198-B530-C870-A143-FFCB20E4385F}"/>
              </a:ext>
            </a:extLst>
          </p:cNvPr>
          <p:cNvSpPr>
            <a:spLocks noGrp="1"/>
          </p:cNvSpPr>
          <p:nvPr>
            <p:ph type="sldNum" sz="quarter" idx="12"/>
          </p:nvPr>
        </p:nvSpPr>
        <p:spPr>
          <a:xfrm>
            <a:off x="10352540" y="295729"/>
            <a:ext cx="838199" cy="767687"/>
          </a:xfrm>
        </p:spPr>
        <p:txBody>
          <a:bodyPr/>
          <a:lstStyle/>
          <a:p>
            <a:fld id="{177CE31D-10EA-2648-A0B7-1E8593C1F3C0}" type="slidenum">
              <a:rPr lang="fr-FR" smtClean="0"/>
              <a:t>25</a:t>
            </a:fld>
            <a:endParaRPr lang="fr-FR" dirty="0"/>
          </a:p>
        </p:txBody>
      </p:sp>
    </p:spTree>
    <p:extLst>
      <p:ext uri="{BB962C8B-B14F-4D97-AF65-F5344CB8AC3E}">
        <p14:creationId xmlns:p14="http://schemas.microsoft.com/office/powerpoint/2010/main" val="19364398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09B6293-9EBC-F6F9-CF7B-4450F6FEB7C3}"/>
              </a:ext>
            </a:extLst>
          </p:cNvPr>
          <p:cNvSpPr>
            <a:spLocks noGrp="1"/>
          </p:cNvSpPr>
          <p:nvPr>
            <p:ph type="title"/>
          </p:nvPr>
        </p:nvSpPr>
        <p:spPr>
          <a:xfrm>
            <a:off x="1154953" y="973668"/>
            <a:ext cx="9994827" cy="706964"/>
          </a:xfrm>
        </p:spPr>
        <p:txBody>
          <a:bodyPr/>
          <a:lstStyle/>
          <a:p>
            <a:r>
              <a:rPr lang="fr-FR" dirty="0"/>
              <a:t>Optimisation du local vers la généralisation </a:t>
            </a:r>
          </a:p>
        </p:txBody>
      </p:sp>
      <p:sp>
        <p:nvSpPr>
          <p:cNvPr id="3" name="Espace réservé du contenu 2">
            <a:extLst>
              <a:ext uri="{FF2B5EF4-FFF2-40B4-BE49-F238E27FC236}">
                <a16:creationId xmlns:a16="http://schemas.microsoft.com/office/drawing/2014/main" id="{E8DAA6C2-7E9C-229C-C1E0-9F7BA889F573}"/>
              </a:ext>
            </a:extLst>
          </p:cNvPr>
          <p:cNvSpPr>
            <a:spLocks noGrp="1"/>
          </p:cNvSpPr>
          <p:nvPr>
            <p:ph idx="1"/>
          </p:nvPr>
        </p:nvSpPr>
        <p:spPr>
          <a:xfrm>
            <a:off x="1154954" y="2603500"/>
            <a:ext cx="10246471" cy="3416300"/>
          </a:xfrm>
        </p:spPr>
        <p:txBody>
          <a:bodyPr/>
          <a:lstStyle/>
          <a:p>
            <a:r>
              <a:rPr lang="fr-FR" dirty="0"/>
              <a:t>Nécessité de tester les outils dans différents contextes avec des « utilisateurs » différents</a:t>
            </a:r>
          </a:p>
          <a:p>
            <a:r>
              <a:rPr lang="fr-FR" dirty="0"/>
              <a:t>Mixant des méthodes de production des données </a:t>
            </a:r>
          </a:p>
          <a:p>
            <a:r>
              <a:rPr lang="fr-FR" dirty="0"/>
              <a:t>Une recherche dans un processus  « amélioration continue »</a:t>
            </a:r>
          </a:p>
          <a:p>
            <a:pPr lvl="1"/>
            <a:r>
              <a:rPr lang="fr-FR" dirty="0"/>
              <a:t>Les outils évoluent</a:t>
            </a:r>
          </a:p>
          <a:p>
            <a:pPr lvl="1"/>
            <a:r>
              <a:rPr lang="fr-FR" dirty="0"/>
              <a:t>Le modèle théorique évolue</a:t>
            </a:r>
          </a:p>
          <a:p>
            <a:pPr lvl="1"/>
            <a:r>
              <a:rPr lang="fr-FR" dirty="0"/>
              <a:t>La problématique et les questions de recherche évoluent  </a:t>
            </a:r>
          </a:p>
          <a:p>
            <a:endParaRPr lang="fr-FR" dirty="0"/>
          </a:p>
          <a:p>
            <a:r>
              <a:rPr lang="fr-FR" b="1" dirty="0">
                <a:solidFill>
                  <a:schemeClr val="accent1"/>
                </a:solidFill>
              </a:rPr>
              <a:t>Processus « itératif » et Traçabilité ? </a:t>
            </a:r>
          </a:p>
        </p:txBody>
      </p:sp>
      <p:sp>
        <p:nvSpPr>
          <p:cNvPr id="4" name="Rectangle 3">
            <a:extLst>
              <a:ext uri="{FF2B5EF4-FFF2-40B4-BE49-F238E27FC236}">
                <a16:creationId xmlns:a16="http://schemas.microsoft.com/office/drawing/2014/main" id="{F85C56A0-909E-0C6E-D04D-D94D876D0436}"/>
              </a:ext>
            </a:extLst>
          </p:cNvPr>
          <p:cNvSpPr/>
          <p:nvPr/>
        </p:nvSpPr>
        <p:spPr>
          <a:xfrm>
            <a:off x="424543" y="6019800"/>
            <a:ext cx="11342914" cy="533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200" dirty="0">
              <a:solidFill>
                <a:srgbClr val="FFFF00"/>
              </a:solidFill>
            </a:endParaRPr>
          </a:p>
        </p:txBody>
      </p:sp>
      <p:sp>
        <p:nvSpPr>
          <p:cNvPr id="5" name="Espace réservé du numéro de diapositive 3">
            <a:extLst>
              <a:ext uri="{FF2B5EF4-FFF2-40B4-BE49-F238E27FC236}">
                <a16:creationId xmlns:a16="http://schemas.microsoft.com/office/drawing/2014/main" id="{908D5129-18BC-8EF1-8333-C89FC75B94C4}"/>
              </a:ext>
            </a:extLst>
          </p:cNvPr>
          <p:cNvSpPr>
            <a:spLocks noGrp="1"/>
          </p:cNvSpPr>
          <p:nvPr>
            <p:ph type="sldNum" sz="quarter" idx="12"/>
          </p:nvPr>
        </p:nvSpPr>
        <p:spPr>
          <a:xfrm>
            <a:off x="10352540" y="295729"/>
            <a:ext cx="838199" cy="767687"/>
          </a:xfrm>
        </p:spPr>
        <p:txBody>
          <a:bodyPr/>
          <a:lstStyle/>
          <a:p>
            <a:fld id="{177CE31D-10EA-2648-A0B7-1E8593C1F3C0}" type="slidenum">
              <a:rPr lang="fr-FR" smtClean="0"/>
              <a:t>26</a:t>
            </a:fld>
            <a:endParaRPr lang="fr-FR" dirty="0"/>
          </a:p>
        </p:txBody>
      </p:sp>
    </p:spTree>
    <p:extLst>
      <p:ext uri="{BB962C8B-B14F-4D97-AF65-F5344CB8AC3E}">
        <p14:creationId xmlns:p14="http://schemas.microsoft.com/office/powerpoint/2010/main" val="511916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B0BAB4-4BB4-2891-79AA-EF8877E0485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6161343-93A6-CDE7-9AAA-F1A799DA6AEF}"/>
              </a:ext>
            </a:extLst>
          </p:cNvPr>
          <p:cNvSpPr>
            <a:spLocks noGrp="1"/>
          </p:cNvSpPr>
          <p:nvPr>
            <p:ph type="title"/>
          </p:nvPr>
        </p:nvSpPr>
        <p:spPr/>
        <p:txBody>
          <a:bodyPr/>
          <a:lstStyle/>
          <a:p>
            <a:r>
              <a:rPr lang="fr-FR" dirty="0"/>
              <a:t>Processus &amp; Traçabilité </a:t>
            </a:r>
          </a:p>
        </p:txBody>
      </p:sp>
      <p:sp>
        <p:nvSpPr>
          <p:cNvPr id="3" name="Espace réservé du contenu 2">
            <a:extLst>
              <a:ext uri="{FF2B5EF4-FFF2-40B4-BE49-F238E27FC236}">
                <a16:creationId xmlns:a16="http://schemas.microsoft.com/office/drawing/2014/main" id="{51FFECB8-E9F9-09B6-1A47-CAAC9B578EC0}"/>
              </a:ext>
            </a:extLst>
          </p:cNvPr>
          <p:cNvSpPr>
            <a:spLocks noGrp="1"/>
          </p:cNvSpPr>
          <p:nvPr>
            <p:ph idx="1"/>
          </p:nvPr>
        </p:nvSpPr>
        <p:spPr>
          <a:xfrm>
            <a:off x="1169674" y="2482543"/>
            <a:ext cx="8825659" cy="3416300"/>
          </a:xfrm>
        </p:spPr>
        <p:txBody>
          <a:bodyPr/>
          <a:lstStyle/>
          <a:p>
            <a:r>
              <a:rPr lang="fr-FR" dirty="0"/>
              <a:t>Design-</a:t>
            </a:r>
            <a:r>
              <a:rPr lang="fr-FR" dirty="0" err="1"/>
              <a:t>Based</a:t>
            </a:r>
            <a:r>
              <a:rPr lang="fr-FR" dirty="0"/>
              <a:t> </a:t>
            </a:r>
            <a:r>
              <a:rPr lang="fr-FR" dirty="0" err="1"/>
              <a:t>Research</a:t>
            </a:r>
            <a:r>
              <a:rPr lang="fr-FR" dirty="0"/>
              <a:t> ne propose pas de processus de conduite de la recherche </a:t>
            </a:r>
          </a:p>
          <a:p>
            <a:r>
              <a:rPr lang="fr-FR" dirty="0"/>
              <a:t>Des processus ont été proposés le plus souvent sous forme « itérative » 	</a:t>
            </a:r>
          </a:p>
          <a:p>
            <a:r>
              <a:rPr lang="fr-FR" dirty="0"/>
              <a:t>Comment suivre et documenter les étapes et les itérations ? </a:t>
            </a:r>
          </a:p>
        </p:txBody>
      </p:sp>
      <p:pic>
        <p:nvPicPr>
          <p:cNvPr id="4" name="Image 3">
            <a:extLst>
              <a:ext uri="{FF2B5EF4-FFF2-40B4-BE49-F238E27FC236}">
                <a16:creationId xmlns:a16="http://schemas.microsoft.com/office/drawing/2014/main" id="{4DE691F8-0024-8240-EE50-412D4F4AA053}"/>
              </a:ext>
            </a:extLst>
          </p:cNvPr>
          <p:cNvPicPr>
            <a:picLocks noChangeAspect="1"/>
          </p:cNvPicPr>
          <p:nvPr/>
        </p:nvPicPr>
        <p:blipFill>
          <a:blip r:embed="rId2"/>
          <a:stretch>
            <a:fillRect/>
          </a:stretch>
        </p:blipFill>
        <p:spPr>
          <a:xfrm>
            <a:off x="81144" y="5050902"/>
            <a:ext cx="2846707" cy="1305864"/>
          </a:xfrm>
          <a:prstGeom prst="rect">
            <a:avLst/>
          </a:prstGeom>
        </p:spPr>
      </p:pic>
      <p:pic>
        <p:nvPicPr>
          <p:cNvPr id="5" name="Image 4">
            <a:extLst>
              <a:ext uri="{FF2B5EF4-FFF2-40B4-BE49-F238E27FC236}">
                <a16:creationId xmlns:a16="http://schemas.microsoft.com/office/drawing/2014/main" id="{7DC572AB-7BB7-50A0-6904-25887D1AD271}"/>
              </a:ext>
            </a:extLst>
          </p:cNvPr>
          <p:cNvPicPr>
            <a:picLocks noChangeAspect="1"/>
          </p:cNvPicPr>
          <p:nvPr/>
        </p:nvPicPr>
        <p:blipFill>
          <a:blip r:embed="rId3"/>
          <a:stretch>
            <a:fillRect/>
          </a:stretch>
        </p:blipFill>
        <p:spPr>
          <a:xfrm>
            <a:off x="9482603" y="5566618"/>
            <a:ext cx="2287414" cy="1309529"/>
          </a:xfrm>
          <a:prstGeom prst="rect">
            <a:avLst/>
          </a:prstGeom>
        </p:spPr>
      </p:pic>
      <p:pic>
        <p:nvPicPr>
          <p:cNvPr id="6" name="Image 5">
            <a:extLst>
              <a:ext uri="{FF2B5EF4-FFF2-40B4-BE49-F238E27FC236}">
                <a16:creationId xmlns:a16="http://schemas.microsoft.com/office/drawing/2014/main" id="{6C505CEF-EEF7-1697-A4FF-38B5D410B42E}"/>
              </a:ext>
            </a:extLst>
          </p:cNvPr>
          <p:cNvPicPr>
            <a:picLocks noChangeAspect="1"/>
          </p:cNvPicPr>
          <p:nvPr/>
        </p:nvPicPr>
        <p:blipFill>
          <a:blip r:embed="rId4"/>
          <a:stretch>
            <a:fillRect/>
          </a:stretch>
        </p:blipFill>
        <p:spPr>
          <a:xfrm>
            <a:off x="7057579" y="5166930"/>
            <a:ext cx="2095108" cy="1664015"/>
          </a:xfrm>
          <a:prstGeom prst="rect">
            <a:avLst/>
          </a:prstGeom>
        </p:spPr>
      </p:pic>
      <p:pic>
        <p:nvPicPr>
          <p:cNvPr id="7" name="Image 6">
            <a:extLst>
              <a:ext uri="{FF2B5EF4-FFF2-40B4-BE49-F238E27FC236}">
                <a16:creationId xmlns:a16="http://schemas.microsoft.com/office/drawing/2014/main" id="{520632B6-A665-FD1E-BA43-943379BA24B6}"/>
              </a:ext>
            </a:extLst>
          </p:cNvPr>
          <p:cNvPicPr>
            <a:picLocks noChangeAspect="1"/>
          </p:cNvPicPr>
          <p:nvPr/>
        </p:nvPicPr>
        <p:blipFill>
          <a:blip r:embed="rId5"/>
          <a:stretch>
            <a:fillRect/>
          </a:stretch>
        </p:blipFill>
        <p:spPr>
          <a:xfrm>
            <a:off x="3378994" y="5014621"/>
            <a:ext cx="3782433" cy="865389"/>
          </a:xfrm>
          <a:prstGeom prst="rect">
            <a:avLst/>
          </a:prstGeom>
        </p:spPr>
      </p:pic>
      <p:sp>
        <p:nvSpPr>
          <p:cNvPr id="8" name="ZoneTexte 7">
            <a:extLst>
              <a:ext uri="{FF2B5EF4-FFF2-40B4-BE49-F238E27FC236}">
                <a16:creationId xmlns:a16="http://schemas.microsoft.com/office/drawing/2014/main" id="{02CACE5E-58BD-A7F2-9897-CC81ABAB4E53}"/>
              </a:ext>
            </a:extLst>
          </p:cNvPr>
          <p:cNvSpPr txBox="1"/>
          <p:nvPr/>
        </p:nvSpPr>
        <p:spPr>
          <a:xfrm>
            <a:off x="75115" y="6407417"/>
            <a:ext cx="2794567" cy="246221"/>
          </a:xfrm>
          <a:prstGeom prst="rect">
            <a:avLst/>
          </a:prstGeom>
          <a:noFill/>
        </p:spPr>
        <p:txBody>
          <a:bodyPr wrap="square" rtlCol="0">
            <a:spAutoFit/>
          </a:bodyPr>
          <a:lstStyle/>
          <a:p>
            <a:r>
              <a:rPr lang="fr-FR" sz="1000" dirty="0"/>
              <a:t>DBR, Mc </a:t>
            </a:r>
            <a:r>
              <a:rPr lang="fr-FR" sz="1000" dirty="0" err="1"/>
              <a:t>Kenney</a:t>
            </a:r>
            <a:r>
              <a:rPr lang="fr-FR" sz="1000" dirty="0"/>
              <a:t> S. et Reeves </a:t>
            </a:r>
            <a:r>
              <a:rPr lang="fr-FR" sz="1000" dirty="0" err="1"/>
              <a:t>T</a:t>
            </a:r>
            <a:r>
              <a:rPr lang="fr-FR" sz="1000" dirty="0"/>
              <a:t>., 2018</a:t>
            </a:r>
          </a:p>
        </p:txBody>
      </p:sp>
      <p:sp>
        <p:nvSpPr>
          <p:cNvPr id="9" name="ZoneTexte 8">
            <a:extLst>
              <a:ext uri="{FF2B5EF4-FFF2-40B4-BE49-F238E27FC236}">
                <a16:creationId xmlns:a16="http://schemas.microsoft.com/office/drawing/2014/main" id="{978A9325-1551-2B1D-96D2-0A3E06EF9D5F}"/>
              </a:ext>
            </a:extLst>
          </p:cNvPr>
          <p:cNvSpPr txBox="1"/>
          <p:nvPr/>
        </p:nvSpPr>
        <p:spPr>
          <a:xfrm>
            <a:off x="4163213" y="5875828"/>
            <a:ext cx="2794567" cy="246221"/>
          </a:xfrm>
          <a:prstGeom prst="rect">
            <a:avLst/>
          </a:prstGeom>
          <a:noFill/>
        </p:spPr>
        <p:txBody>
          <a:bodyPr wrap="square" rtlCol="0">
            <a:spAutoFit/>
          </a:bodyPr>
          <a:lstStyle/>
          <a:p>
            <a:r>
              <a:rPr lang="fr-FR" sz="1000" dirty="0"/>
              <a:t>THEDRE, </a:t>
            </a:r>
            <a:r>
              <a:rPr lang="fr-FR" sz="1000" dirty="0" err="1"/>
              <a:t>Mandran</a:t>
            </a:r>
            <a:r>
              <a:rPr lang="fr-FR" sz="1000" dirty="0"/>
              <a:t> N., 2017.</a:t>
            </a:r>
          </a:p>
        </p:txBody>
      </p:sp>
      <p:sp>
        <p:nvSpPr>
          <p:cNvPr id="10" name="ZoneTexte 9">
            <a:extLst>
              <a:ext uri="{FF2B5EF4-FFF2-40B4-BE49-F238E27FC236}">
                <a16:creationId xmlns:a16="http://schemas.microsoft.com/office/drawing/2014/main" id="{B901ADF7-0BE9-A5DB-BFC2-6B870264C200}"/>
              </a:ext>
            </a:extLst>
          </p:cNvPr>
          <p:cNvSpPr txBox="1"/>
          <p:nvPr/>
        </p:nvSpPr>
        <p:spPr>
          <a:xfrm>
            <a:off x="6401396" y="6407417"/>
            <a:ext cx="2794567" cy="246221"/>
          </a:xfrm>
          <a:prstGeom prst="rect">
            <a:avLst/>
          </a:prstGeom>
          <a:noFill/>
        </p:spPr>
        <p:txBody>
          <a:bodyPr wrap="square" rtlCol="0">
            <a:spAutoFit/>
          </a:bodyPr>
          <a:lstStyle/>
          <a:p>
            <a:r>
              <a:rPr lang="fr-FR" sz="1000" dirty="0"/>
              <a:t>ROC, Sanchez E., 2021</a:t>
            </a:r>
          </a:p>
        </p:txBody>
      </p:sp>
      <p:sp>
        <p:nvSpPr>
          <p:cNvPr id="11" name="ZoneTexte 10">
            <a:extLst>
              <a:ext uri="{FF2B5EF4-FFF2-40B4-BE49-F238E27FC236}">
                <a16:creationId xmlns:a16="http://schemas.microsoft.com/office/drawing/2014/main" id="{E5F582CA-FE78-F2BD-2D5E-6B18BE0D7AD6}"/>
              </a:ext>
            </a:extLst>
          </p:cNvPr>
          <p:cNvSpPr txBox="1"/>
          <p:nvPr/>
        </p:nvSpPr>
        <p:spPr>
          <a:xfrm>
            <a:off x="9916367" y="5367342"/>
            <a:ext cx="2794567" cy="246221"/>
          </a:xfrm>
          <a:prstGeom prst="rect">
            <a:avLst/>
          </a:prstGeom>
          <a:noFill/>
        </p:spPr>
        <p:txBody>
          <a:bodyPr wrap="square" rtlCol="0">
            <a:spAutoFit/>
          </a:bodyPr>
          <a:lstStyle/>
          <a:p>
            <a:r>
              <a:rPr lang="fr-FR" sz="1000" dirty="0"/>
              <a:t>Design </a:t>
            </a:r>
            <a:r>
              <a:rPr lang="fr-FR" sz="1000" dirty="0" err="1"/>
              <a:t>Thinking</a:t>
            </a:r>
            <a:endParaRPr lang="fr-FR" sz="1000" dirty="0"/>
          </a:p>
        </p:txBody>
      </p:sp>
      <p:sp>
        <p:nvSpPr>
          <p:cNvPr id="13" name="ZoneTexte 12">
            <a:extLst>
              <a:ext uri="{FF2B5EF4-FFF2-40B4-BE49-F238E27FC236}">
                <a16:creationId xmlns:a16="http://schemas.microsoft.com/office/drawing/2014/main" id="{C2D8278A-B3DC-B4EA-BBE1-BF821B3D9515}"/>
              </a:ext>
            </a:extLst>
          </p:cNvPr>
          <p:cNvSpPr txBox="1"/>
          <p:nvPr/>
        </p:nvSpPr>
        <p:spPr>
          <a:xfrm>
            <a:off x="10138653" y="3472865"/>
            <a:ext cx="1918006" cy="400110"/>
          </a:xfrm>
          <a:prstGeom prst="rect">
            <a:avLst/>
          </a:prstGeom>
          <a:noFill/>
        </p:spPr>
        <p:txBody>
          <a:bodyPr wrap="square" rtlCol="0">
            <a:spAutoFit/>
          </a:bodyPr>
          <a:lstStyle/>
          <a:p>
            <a:r>
              <a:rPr lang="fr-FR" sz="1000" dirty="0"/>
              <a:t>Design Science </a:t>
            </a:r>
            <a:r>
              <a:rPr lang="fr-FR" sz="1000" dirty="0" err="1"/>
              <a:t>Research</a:t>
            </a:r>
            <a:r>
              <a:rPr lang="fr-FR" sz="1000" dirty="0"/>
              <a:t> , </a:t>
            </a:r>
            <a:r>
              <a:rPr lang="fr-FR" sz="1000" dirty="0" err="1"/>
              <a:t>Hevner</a:t>
            </a:r>
            <a:r>
              <a:rPr lang="fr-FR" sz="1000" dirty="0"/>
              <a:t> AR, 2021</a:t>
            </a:r>
          </a:p>
        </p:txBody>
      </p:sp>
      <p:pic>
        <p:nvPicPr>
          <p:cNvPr id="14" name="Image 13">
            <a:extLst>
              <a:ext uri="{FF2B5EF4-FFF2-40B4-BE49-F238E27FC236}">
                <a16:creationId xmlns:a16="http://schemas.microsoft.com/office/drawing/2014/main" id="{4518AF0F-A198-19A9-8F1C-FCF70F83FF44}"/>
              </a:ext>
            </a:extLst>
          </p:cNvPr>
          <p:cNvPicPr>
            <a:picLocks noChangeAspect="1"/>
          </p:cNvPicPr>
          <p:nvPr/>
        </p:nvPicPr>
        <p:blipFill>
          <a:blip r:embed="rId6"/>
          <a:stretch>
            <a:fillRect/>
          </a:stretch>
        </p:blipFill>
        <p:spPr>
          <a:xfrm>
            <a:off x="9195963" y="3892965"/>
            <a:ext cx="2860695" cy="1454387"/>
          </a:xfrm>
          <a:prstGeom prst="rect">
            <a:avLst/>
          </a:prstGeom>
        </p:spPr>
      </p:pic>
      <p:sp>
        <p:nvSpPr>
          <p:cNvPr id="12" name="Espace réservé du numéro de diapositive 3">
            <a:extLst>
              <a:ext uri="{FF2B5EF4-FFF2-40B4-BE49-F238E27FC236}">
                <a16:creationId xmlns:a16="http://schemas.microsoft.com/office/drawing/2014/main" id="{2771EB2D-B1F6-4300-DA57-B98834291E89}"/>
              </a:ext>
            </a:extLst>
          </p:cNvPr>
          <p:cNvSpPr>
            <a:spLocks noGrp="1"/>
          </p:cNvSpPr>
          <p:nvPr>
            <p:ph type="sldNum" sz="quarter" idx="12"/>
          </p:nvPr>
        </p:nvSpPr>
        <p:spPr>
          <a:xfrm>
            <a:off x="10352540" y="295729"/>
            <a:ext cx="838199" cy="767687"/>
          </a:xfrm>
        </p:spPr>
        <p:txBody>
          <a:bodyPr/>
          <a:lstStyle/>
          <a:p>
            <a:fld id="{177CE31D-10EA-2648-A0B7-1E8593C1F3C0}" type="slidenum">
              <a:rPr lang="fr-FR" smtClean="0"/>
              <a:t>27</a:t>
            </a:fld>
            <a:endParaRPr lang="fr-FR" dirty="0"/>
          </a:p>
        </p:txBody>
      </p:sp>
    </p:spTree>
    <p:extLst>
      <p:ext uri="{BB962C8B-B14F-4D97-AF65-F5344CB8AC3E}">
        <p14:creationId xmlns:p14="http://schemas.microsoft.com/office/powerpoint/2010/main" val="5009555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F67A8F3-6C0C-984A-BD46-7E45690B535C}"/>
              </a:ext>
            </a:extLst>
          </p:cNvPr>
          <p:cNvSpPr>
            <a:spLocks noGrp="1"/>
          </p:cNvSpPr>
          <p:nvPr>
            <p:ph type="title"/>
          </p:nvPr>
        </p:nvSpPr>
        <p:spPr/>
        <p:txBody>
          <a:bodyPr/>
          <a:lstStyle/>
          <a:p>
            <a:r>
              <a:rPr lang="fr-FR" dirty="0"/>
              <a:t>Processus et traçabilité</a:t>
            </a:r>
          </a:p>
        </p:txBody>
      </p:sp>
      <p:sp>
        <p:nvSpPr>
          <p:cNvPr id="3" name="Espace réservé du contenu 2">
            <a:extLst>
              <a:ext uri="{FF2B5EF4-FFF2-40B4-BE49-F238E27FC236}">
                <a16:creationId xmlns:a16="http://schemas.microsoft.com/office/drawing/2014/main" id="{6B6D65E5-A083-6599-D095-91F5221E3CD0}"/>
              </a:ext>
            </a:extLst>
          </p:cNvPr>
          <p:cNvSpPr>
            <a:spLocks noGrp="1"/>
          </p:cNvSpPr>
          <p:nvPr>
            <p:ph sz="half" idx="1"/>
          </p:nvPr>
        </p:nvSpPr>
        <p:spPr>
          <a:xfrm>
            <a:off x="553940" y="2372778"/>
            <a:ext cx="6233226" cy="3416301"/>
          </a:xfrm>
        </p:spPr>
        <p:txBody>
          <a:bodyPr>
            <a:normAutofit/>
          </a:bodyPr>
          <a:lstStyle/>
          <a:p>
            <a:r>
              <a:rPr lang="fr-FR" dirty="0"/>
              <a:t>MC </a:t>
            </a:r>
            <a:r>
              <a:rPr lang="fr-FR" dirty="0" err="1"/>
              <a:t>Keeney</a:t>
            </a:r>
            <a:r>
              <a:rPr lang="fr-FR" dirty="0"/>
              <a:t> S. et Reeves </a:t>
            </a:r>
            <a:r>
              <a:rPr lang="fr-FR" dirty="0" err="1"/>
              <a:t>T</a:t>
            </a:r>
            <a:r>
              <a:rPr lang="fr-FR" dirty="0"/>
              <a:t>., 2018 :  </a:t>
            </a:r>
          </a:p>
          <a:p>
            <a:pPr lvl="1"/>
            <a:r>
              <a:rPr lang="fr-FR" sz="1500" dirty="0"/>
              <a:t>des outils pour documenter la </a:t>
            </a:r>
            <a:r>
              <a:rPr lang="fr-FR" sz="1500" b="1" dirty="0"/>
              <a:t>gestion du projet</a:t>
            </a:r>
          </a:p>
          <a:p>
            <a:pPr lvl="1"/>
            <a:r>
              <a:rPr lang="fr-FR" sz="1500" dirty="0"/>
              <a:t>pas spécifiquement dédiés  à la recherche</a:t>
            </a:r>
          </a:p>
          <a:p>
            <a:r>
              <a:rPr lang="fr-FR" dirty="0"/>
              <a:t>THEDRE </a:t>
            </a:r>
            <a:r>
              <a:rPr lang="fr-FR" sz="1500" dirty="0"/>
              <a:t>(</a:t>
            </a:r>
            <a:r>
              <a:rPr lang="fr-FR" sz="1500" dirty="0" err="1"/>
              <a:t>Mandran</a:t>
            </a:r>
            <a:r>
              <a:rPr lang="fr-FR" sz="1500" dirty="0"/>
              <a:t> N., 2017, 2022) : </a:t>
            </a:r>
          </a:p>
          <a:p>
            <a:pPr lvl="1"/>
            <a:r>
              <a:rPr lang="fr-FR" sz="1500" b="1" dirty="0"/>
              <a:t>un ensemble de guides réflexifs </a:t>
            </a:r>
            <a:r>
              <a:rPr lang="fr-FR" sz="1500" dirty="0"/>
              <a:t>pour accompagner les différents </a:t>
            </a:r>
            <a:r>
              <a:rPr lang="fr-FR" sz="1500" b="1" dirty="0"/>
              <a:t>moments de la recherche </a:t>
            </a:r>
            <a:endParaRPr lang="fr-FR" sz="1100" dirty="0"/>
          </a:p>
          <a:p>
            <a:pPr lvl="1"/>
            <a:r>
              <a:rPr lang="fr-FR" sz="1500" b="1" dirty="0"/>
              <a:t>composés d’une série de questions </a:t>
            </a:r>
            <a:r>
              <a:rPr lang="fr-FR" sz="1500" dirty="0"/>
              <a:t>pour documenter le travail de recherche et de guider/former les doctorants </a:t>
            </a:r>
          </a:p>
          <a:p>
            <a:endParaRPr lang="fr-FR" dirty="0"/>
          </a:p>
        </p:txBody>
      </p:sp>
      <p:pic>
        <p:nvPicPr>
          <p:cNvPr id="5" name="Espace réservé du contenu 4">
            <a:extLst>
              <a:ext uri="{FF2B5EF4-FFF2-40B4-BE49-F238E27FC236}">
                <a16:creationId xmlns:a16="http://schemas.microsoft.com/office/drawing/2014/main" id="{80452BEF-2A2D-DF24-7F1D-6C2F0B7949E1}"/>
              </a:ext>
            </a:extLst>
          </p:cNvPr>
          <p:cNvPicPr>
            <a:picLocks noGrp="1" noChangeAspect="1"/>
          </p:cNvPicPr>
          <p:nvPr>
            <p:ph sz="half" idx="2"/>
          </p:nvPr>
        </p:nvPicPr>
        <p:blipFill>
          <a:blip r:embed="rId2"/>
          <a:stretch>
            <a:fillRect/>
          </a:stretch>
        </p:blipFill>
        <p:spPr>
          <a:xfrm>
            <a:off x="7374448" y="2491168"/>
            <a:ext cx="2733654" cy="1875663"/>
          </a:xfrm>
          <a:prstGeom prst="rect">
            <a:avLst/>
          </a:prstGeom>
        </p:spPr>
      </p:pic>
      <p:pic>
        <p:nvPicPr>
          <p:cNvPr id="7" name="Image 6">
            <a:extLst>
              <a:ext uri="{FF2B5EF4-FFF2-40B4-BE49-F238E27FC236}">
                <a16:creationId xmlns:a16="http://schemas.microsoft.com/office/drawing/2014/main" id="{FA096F60-3886-D253-24FC-A14472CFD990}"/>
              </a:ext>
            </a:extLst>
          </p:cNvPr>
          <p:cNvPicPr>
            <a:picLocks noChangeAspect="1"/>
          </p:cNvPicPr>
          <p:nvPr/>
        </p:nvPicPr>
        <p:blipFill>
          <a:blip r:embed="rId3"/>
          <a:stretch>
            <a:fillRect/>
          </a:stretch>
        </p:blipFill>
        <p:spPr>
          <a:xfrm>
            <a:off x="7964897" y="3981950"/>
            <a:ext cx="3667209" cy="1298542"/>
          </a:xfrm>
          <a:prstGeom prst="rect">
            <a:avLst/>
          </a:prstGeom>
        </p:spPr>
      </p:pic>
      <p:sp>
        <p:nvSpPr>
          <p:cNvPr id="8" name="Rectangle 7">
            <a:extLst>
              <a:ext uri="{FF2B5EF4-FFF2-40B4-BE49-F238E27FC236}">
                <a16:creationId xmlns:a16="http://schemas.microsoft.com/office/drawing/2014/main" id="{CC1133E5-D590-B50C-6704-C777E8F90988}"/>
              </a:ext>
            </a:extLst>
          </p:cNvPr>
          <p:cNvSpPr/>
          <p:nvPr/>
        </p:nvSpPr>
        <p:spPr>
          <a:xfrm>
            <a:off x="424543" y="5873240"/>
            <a:ext cx="11342914" cy="90151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000" kern="0" dirty="0" err="1">
                <a:effectLst/>
                <a:ea typeface="Calibri" panose="020F0502020204030204" pitchFamily="34" charset="0"/>
                <a:cs typeface="Calibri" panose="020F0502020204030204" pitchFamily="34" charset="0"/>
              </a:rPr>
              <a:t>McKenney</a:t>
            </a:r>
            <a:r>
              <a:rPr lang="fr-FR" sz="1000" kern="0" dirty="0">
                <a:effectLst/>
                <a:ea typeface="Calibri" panose="020F0502020204030204" pitchFamily="34" charset="0"/>
                <a:cs typeface="Calibri" panose="020F0502020204030204" pitchFamily="34" charset="0"/>
              </a:rPr>
              <a:t>, S., &amp; Reeves, </a:t>
            </a:r>
            <a:r>
              <a:rPr lang="fr-FR" sz="1000" kern="0" dirty="0" err="1">
                <a:effectLst/>
                <a:ea typeface="Calibri" panose="020F0502020204030204" pitchFamily="34" charset="0"/>
                <a:cs typeface="Calibri" panose="020F0502020204030204" pitchFamily="34" charset="0"/>
              </a:rPr>
              <a:t>T</a:t>
            </a:r>
            <a:r>
              <a:rPr lang="fr-FR" sz="1000" kern="0" dirty="0">
                <a:effectLst/>
                <a:ea typeface="Calibri" panose="020F0502020204030204" pitchFamily="34" charset="0"/>
                <a:cs typeface="Calibri" panose="020F0502020204030204" pitchFamily="34" charset="0"/>
              </a:rPr>
              <a:t>. C. (2018). </a:t>
            </a:r>
            <a:r>
              <a:rPr lang="fr-FR" sz="1000" i="1" kern="0" dirty="0" err="1">
                <a:effectLst/>
                <a:ea typeface="Calibri" panose="020F0502020204030204" pitchFamily="34" charset="0"/>
                <a:cs typeface="Calibri" panose="020F0502020204030204" pitchFamily="34" charset="0"/>
              </a:rPr>
              <a:t>Conducting</a:t>
            </a:r>
            <a:r>
              <a:rPr lang="fr-FR" sz="1000" i="1" kern="0" dirty="0">
                <a:effectLst/>
                <a:ea typeface="Calibri" panose="020F0502020204030204" pitchFamily="34" charset="0"/>
                <a:cs typeface="Calibri" panose="020F0502020204030204" pitchFamily="34" charset="0"/>
              </a:rPr>
              <a:t> </a:t>
            </a:r>
            <a:r>
              <a:rPr lang="fr-FR" sz="1000" i="1" kern="0" dirty="0" err="1">
                <a:effectLst/>
                <a:ea typeface="Calibri" panose="020F0502020204030204" pitchFamily="34" charset="0"/>
                <a:cs typeface="Calibri" panose="020F0502020204030204" pitchFamily="34" charset="0"/>
              </a:rPr>
              <a:t>educational</a:t>
            </a:r>
            <a:r>
              <a:rPr lang="fr-FR" sz="1000" i="1" kern="0" dirty="0">
                <a:effectLst/>
                <a:ea typeface="Calibri" panose="020F0502020204030204" pitchFamily="34" charset="0"/>
                <a:cs typeface="Calibri" panose="020F0502020204030204" pitchFamily="34" charset="0"/>
              </a:rPr>
              <a:t> design </a:t>
            </a:r>
            <a:r>
              <a:rPr lang="fr-FR" sz="1000" i="1" kern="0" dirty="0" err="1">
                <a:effectLst/>
                <a:ea typeface="Calibri" panose="020F0502020204030204" pitchFamily="34" charset="0"/>
                <a:cs typeface="Calibri" panose="020F0502020204030204" pitchFamily="34" charset="0"/>
              </a:rPr>
              <a:t>research</a:t>
            </a:r>
            <a:r>
              <a:rPr lang="fr-FR" sz="1000" kern="0" dirty="0">
                <a:effectLst/>
                <a:ea typeface="Calibri" panose="020F0502020204030204" pitchFamily="34" charset="0"/>
                <a:cs typeface="Calibri" panose="020F0502020204030204" pitchFamily="34" charset="0"/>
              </a:rPr>
              <a:t>. Routledge.</a:t>
            </a:r>
            <a:endParaRPr lang="fr-FR" sz="1000" kern="100" dirty="0">
              <a:effectLst/>
              <a:ea typeface="Calibri" panose="020F0502020204030204" pitchFamily="34" charset="0"/>
              <a:cs typeface="Times New Roman" panose="02020603050405020304" pitchFamily="18" charset="0"/>
            </a:endParaRPr>
          </a:p>
          <a:p>
            <a:r>
              <a:rPr lang="fr-FR" sz="1000" dirty="0" err="1">
                <a:effectLst/>
                <a:ea typeface="Calibri" panose="020F0502020204030204" pitchFamily="34" charset="0"/>
              </a:rPr>
              <a:t>Mandran</a:t>
            </a:r>
            <a:r>
              <a:rPr lang="fr-FR" sz="1000" dirty="0">
                <a:effectLst/>
                <a:ea typeface="Calibri" panose="020F0502020204030204" pitchFamily="34" charset="0"/>
              </a:rPr>
              <a:t>, N., Vermeulen, M., &amp; Prior, E. (2022). </a:t>
            </a:r>
            <a:r>
              <a:rPr lang="fr-FR" sz="1000" dirty="0" err="1">
                <a:effectLst/>
                <a:ea typeface="Calibri" panose="020F0502020204030204" pitchFamily="34" charset="0"/>
              </a:rPr>
              <a:t>THEDRE’s</a:t>
            </a:r>
            <a:r>
              <a:rPr lang="fr-FR" sz="1000" dirty="0">
                <a:effectLst/>
                <a:ea typeface="Calibri" panose="020F0502020204030204" pitchFamily="34" charset="0"/>
              </a:rPr>
              <a:t> Framework : </a:t>
            </a:r>
            <a:r>
              <a:rPr lang="fr-FR" sz="1000" dirty="0" err="1">
                <a:effectLst/>
                <a:ea typeface="Calibri" panose="020F0502020204030204" pitchFamily="34" charset="0"/>
              </a:rPr>
              <a:t>Empowering</a:t>
            </a:r>
            <a:r>
              <a:rPr lang="fr-FR" sz="1000" dirty="0">
                <a:effectLst/>
                <a:ea typeface="Calibri" panose="020F0502020204030204" pitchFamily="34" charset="0"/>
              </a:rPr>
              <a:t> PhD Candidates to </a:t>
            </a:r>
            <a:r>
              <a:rPr lang="fr-FR" sz="1000" dirty="0" err="1">
                <a:effectLst/>
                <a:ea typeface="Calibri" panose="020F0502020204030204" pitchFamily="34" charset="0"/>
              </a:rPr>
              <a:t>Efficiently</a:t>
            </a:r>
            <a:r>
              <a:rPr lang="fr-FR" sz="1000" dirty="0">
                <a:effectLst/>
                <a:ea typeface="Calibri" panose="020F0502020204030204" pitchFamily="34" charset="0"/>
              </a:rPr>
              <a:t> </a:t>
            </a:r>
            <a:r>
              <a:rPr lang="fr-FR" sz="1000" dirty="0" err="1">
                <a:effectLst/>
                <a:ea typeface="Calibri" panose="020F0502020204030204" pitchFamily="34" charset="0"/>
              </a:rPr>
              <a:t>Implement</a:t>
            </a:r>
            <a:r>
              <a:rPr lang="fr-FR" sz="1000" dirty="0">
                <a:effectLst/>
                <a:ea typeface="Calibri" panose="020F0502020204030204" pitchFamily="34" charset="0"/>
              </a:rPr>
              <a:t> Design-</a:t>
            </a:r>
            <a:r>
              <a:rPr lang="fr-FR" sz="1000" dirty="0" err="1">
                <a:effectLst/>
                <a:ea typeface="Calibri" panose="020F0502020204030204" pitchFamily="34" charset="0"/>
              </a:rPr>
              <a:t>Based</a:t>
            </a:r>
            <a:r>
              <a:rPr lang="fr-FR" sz="1000" dirty="0">
                <a:effectLst/>
                <a:ea typeface="Calibri" panose="020F0502020204030204" pitchFamily="34" charset="0"/>
              </a:rPr>
              <a:t> </a:t>
            </a:r>
            <a:r>
              <a:rPr lang="fr-FR" sz="1000" dirty="0" err="1">
                <a:effectLst/>
                <a:ea typeface="Calibri" panose="020F0502020204030204" pitchFamily="34" charset="0"/>
              </a:rPr>
              <a:t>Research</a:t>
            </a:r>
            <a:r>
              <a:rPr lang="fr-FR" sz="1000" dirty="0">
                <a:effectLst/>
                <a:ea typeface="Calibri" panose="020F0502020204030204" pitchFamily="34" charset="0"/>
              </a:rPr>
              <a:t>. </a:t>
            </a:r>
            <a:r>
              <a:rPr lang="fr-FR" sz="1000" i="1" dirty="0">
                <a:effectLst/>
                <a:ea typeface="Calibri" panose="020F0502020204030204" pitchFamily="34" charset="0"/>
              </a:rPr>
              <a:t>Education and Information Technologies</a:t>
            </a:r>
            <a:r>
              <a:rPr lang="fr-FR" sz="1000" dirty="0">
                <a:effectLst/>
                <a:ea typeface="Calibri" panose="020F0502020204030204" pitchFamily="34" charset="0"/>
              </a:rPr>
              <a:t>, </a:t>
            </a:r>
            <a:r>
              <a:rPr lang="fr-FR" sz="1000" i="1" dirty="0">
                <a:effectLst/>
                <a:ea typeface="Calibri" panose="020F0502020204030204" pitchFamily="34" charset="0"/>
              </a:rPr>
              <a:t>27</a:t>
            </a:r>
            <a:r>
              <a:rPr lang="fr-FR" sz="1000" dirty="0">
                <a:effectLst/>
                <a:ea typeface="Calibri" panose="020F0502020204030204" pitchFamily="34" charset="0"/>
              </a:rPr>
              <a:t>(7), 9563‑9586. https://</a:t>
            </a:r>
            <a:r>
              <a:rPr lang="fr-FR" sz="1000" dirty="0" err="1">
                <a:effectLst/>
                <a:ea typeface="Calibri" panose="020F0502020204030204" pitchFamily="34" charset="0"/>
              </a:rPr>
              <a:t>doi.org</a:t>
            </a:r>
            <a:r>
              <a:rPr lang="fr-FR" sz="1000" dirty="0">
                <a:effectLst/>
                <a:ea typeface="Calibri" panose="020F0502020204030204" pitchFamily="34" charset="0"/>
              </a:rPr>
              <a:t>/10.1007/s10639-022-10993-x</a:t>
            </a:r>
            <a:r>
              <a:rPr lang="fr-FR" sz="1000" dirty="0">
                <a:effectLst/>
              </a:rPr>
              <a:t> </a:t>
            </a:r>
          </a:p>
          <a:p>
            <a:r>
              <a:rPr lang="fr-FR" sz="1000" kern="0" dirty="0" err="1">
                <a:effectLst/>
                <a:ea typeface="Calibri" panose="020F0502020204030204" pitchFamily="34" charset="0"/>
                <a:cs typeface="Calibri" panose="020F0502020204030204" pitchFamily="34" charset="0"/>
              </a:rPr>
              <a:t>Mandran</a:t>
            </a:r>
            <a:r>
              <a:rPr lang="fr-FR" sz="1000" kern="0" dirty="0">
                <a:effectLst/>
                <a:ea typeface="Calibri" panose="020F0502020204030204" pitchFamily="34" charset="0"/>
                <a:cs typeface="Calibri" panose="020F0502020204030204" pitchFamily="34" charset="0"/>
              </a:rPr>
              <a:t>, N., &amp; Dupuy-Chessa, S. (2017). </a:t>
            </a:r>
            <a:r>
              <a:rPr lang="en-US" sz="1000" kern="0" dirty="0">
                <a:effectLst/>
                <a:ea typeface="Calibri" panose="020F0502020204030204" pitchFamily="34" charset="0"/>
                <a:cs typeface="Calibri" panose="020F0502020204030204" pitchFamily="34" charset="0"/>
              </a:rPr>
              <a:t>THEDRE : A Traceable Process for High Quality in Human </a:t>
            </a:r>
            <a:r>
              <a:rPr lang="en-US" sz="1000" kern="0" dirty="0" err="1">
                <a:effectLst/>
                <a:ea typeface="Calibri" panose="020F0502020204030204" pitchFamily="34" charset="0"/>
                <a:cs typeface="Calibri" panose="020F0502020204030204" pitchFamily="34" charset="0"/>
              </a:rPr>
              <a:t>Centred</a:t>
            </a:r>
            <a:r>
              <a:rPr lang="en-US" sz="1000" kern="0" dirty="0">
                <a:effectLst/>
                <a:ea typeface="Calibri" panose="020F0502020204030204" pitchFamily="34" charset="0"/>
                <a:cs typeface="Calibri" panose="020F0502020204030204" pitchFamily="34" charset="0"/>
              </a:rPr>
              <a:t> Computer Science Research. </a:t>
            </a:r>
            <a:r>
              <a:rPr lang="en-US" sz="1000" i="1" kern="0" dirty="0">
                <a:effectLst/>
                <a:ea typeface="Calibri" panose="020F0502020204030204" pitchFamily="34" charset="0"/>
                <a:cs typeface="Calibri" panose="020F0502020204030204" pitchFamily="34" charset="0"/>
              </a:rPr>
              <a:t>International Conference on Information Systems Development (ISD)</a:t>
            </a:r>
            <a:r>
              <a:rPr lang="en-US" sz="1000" kern="0" dirty="0">
                <a:effectLst/>
                <a:ea typeface="Calibri" panose="020F0502020204030204" pitchFamily="34" charset="0"/>
                <a:cs typeface="Calibri" panose="020F0502020204030204" pitchFamily="34" charset="0"/>
              </a:rPr>
              <a:t>. https://</a:t>
            </a:r>
            <a:r>
              <a:rPr lang="en-US" sz="1000" kern="0" dirty="0" err="1">
                <a:effectLst/>
                <a:ea typeface="Calibri" panose="020F0502020204030204" pitchFamily="34" charset="0"/>
                <a:cs typeface="Calibri" panose="020F0502020204030204" pitchFamily="34" charset="0"/>
              </a:rPr>
              <a:t>aisel.aisnet.org</a:t>
            </a:r>
            <a:r>
              <a:rPr lang="en-US" sz="1000" kern="0" dirty="0">
                <a:effectLst/>
                <a:ea typeface="Calibri" panose="020F0502020204030204" pitchFamily="34" charset="0"/>
                <a:cs typeface="Calibri" panose="020F0502020204030204" pitchFamily="34" charset="0"/>
              </a:rPr>
              <a:t>/isd2014/proceedings2017/</a:t>
            </a:r>
            <a:r>
              <a:rPr lang="en-US" sz="1000" kern="0" dirty="0" err="1">
                <a:effectLst/>
                <a:ea typeface="Calibri" panose="020F0502020204030204" pitchFamily="34" charset="0"/>
                <a:cs typeface="Calibri" panose="020F0502020204030204" pitchFamily="34" charset="0"/>
              </a:rPr>
              <a:t>ISDMethodologies</a:t>
            </a:r>
            <a:r>
              <a:rPr lang="en-US" sz="1000" kern="0" dirty="0">
                <a:effectLst/>
                <a:ea typeface="Calibri" panose="020F0502020204030204" pitchFamily="34" charset="0"/>
                <a:cs typeface="Calibri" panose="020F0502020204030204" pitchFamily="34" charset="0"/>
              </a:rPr>
              <a:t>/12</a:t>
            </a:r>
          </a:p>
          <a:p>
            <a:endParaRPr lang="fr-FR" sz="1000" dirty="0">
              <a:solidFill>
                <a:srgbClr val="FFFF00"/>
              </a:solidFill>
            </a:endParaRPr>
          </a:p>
        </p:txBody>
      </p:sp>
      <p:pic>
        <p:nvPicPr>
          <p:cNvPr id="9" name="Image 8">
            <a:extLst>
              <a:ext uri="{FF2B5EF4-FFF2-40B4-BE49-F238E27FC236}">
                <a16:creationId xmlns:a16="http://schemas.microsoft.com/office/drawing/2014/main" id="{EB8E2771-0EAB-FBE9-91DC-5F73F927577B}"/>
              </a:ext>
            </a:extLst>
          </p:cNvPr>
          <p:cNvPicPr>
            <a:picLocks noChangeAspect="1"/>
          </p:cNvPicPr>
          <p:nvPr/>
        </p:nvPicPr>
        <p:blipFill>
          <a:blip r:embed="rId4"/>
          <a:stretch>
            <a:fillRect/>
          </a:stretch>
        </p:blipFill>
        <p:spPr>
          <a:xfrm>
            <a:off x="10695384" y="2274722"/>
            <a:ext cx="942676" cy="896692"/>
          </a:xfrm>
          <a:prstGeom prst="rect">
            <a:avLst/>
          </a:prstGeom>
        </p:spPr>
      </p:pic>
      <p:sp>
        <p:nvSpPr>
          <p:cNvPr id="4" name="Espace réservé du numéro de diapositive 3">
            <a:extLst>
              <a:ext uri="{FF2B5EF4-FFF2-40B4-BE49-F238E27FC236}">
                <a16:creationId xmlns:a16="http://schemas.microsoft.com/office/drawing/2014/main" id="{76F58DC3-35BE-C949-1E08-3E5C7B9A4A3B}"/>
              </a:ext>
            </a:extLst>
          </p:cNvPr>
          <p:cNvSpPr>
            <a:spLocks noGrp="1"/>
          </p:cNvSpPr>
          <p:nvPr>
            <p:ph type="sldNum" sz="quarter" idx="12"/>
          </p:nvPr>
        </p:nvSpPr>
        <p:spPr>
          <a:xfrm>
            <a:off x="10352540" y="295729"/>
            <a:ext cx="838199" cy="767687"/>
          </a:xfrm>
        </p:spPr>
        <p:txBody>
          <a:bodyPr/>
          <a:lstStyle/>
          <a:p>
            <a:fld id="{177CE31D-10EA-2648-A0B7-1E8593C1F3C0}" type="slidenum">
              <a:rPr lang="fr-FR" smtClean="0"/>
              <a:t>28</a:t>
            </a:fld>
            <a:endParaRPr lang="fr-FR" dirty="0"/>
          </a:p>
        </p:txBody>
      </p:sp>
    </p:spTree>
    <p:extLst>
      <p:ext uri="{BB962C8B-B14F-4D97-AF65-F5344CB8AC3E}">
        <p14:creationId xmlns:p14="http://schemas.microsoft.com/office/powerpoint/2010/main" val="40280648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456666-CDE3-9265-7F32-9A917D5C0534}"/>
            </a:ext>
          </a:extLst>
        </p:cNvPr>
        <p:cNvGrpSpPr/>
        <p:nvPr/>
      </p:nvGrpSpPr>
      <p:grpSpPr>
        <a:xfrm>
          <a:off x="0" y="0"/>
          <a:ext cx="0" cy="0"/>
          <a:chOff x="0" y="0"/>
          <a:chExt cx="0" cy="0"/>
        </a:xfrm>
      </p:grpSpPr>
      <p:pic>
        <p:nvPicPr>
          <p:cNvPr id="11" name="Image 10">
            <a:extLst>
              <a:ext uri="{FF2B5EF4-FFF2-40B4-BE49-F238E27FC236}">
                <a16:creationId xmlns:a16="http://schemas.microsoft.com/office/drawing/2014/main" id="{8B8564E3-7108-04E9-B744-E28C95C8D3CE}"/>
              </a:ext>
            </a:extLst>
          </p:cNvPr>
          <p:cNvPicPr>
            <a:picLocks noChangeAspect="1"/>
          </p:cNvPicPr>
          <p:nvPr/>
        </p:nvPicPr>
        <p:blipFill>
          <a:blip r:embed="rId2"/>
          <a:stretch>
            <a:fillRect/>
          </a:stretch>
        </p:blipFill>
        <p:spPr>
          <a:xfrm>
            <a:off x="1910578" y="0"/>
            <a:ext cx="6851135" cy="6858000"/>
          </a:xfrm>
          <a:prstGeom prst="rect">
            <a:avLst/>
          </a:prstGeom>
        </p:spPr>
      </p:pic>
      <p:sp>
        <p:nvSpPr>
          <p:cNvPr id="13" name="Titre 12">
            <a:extLst>
              <a:ext uri="{FF2B5EF4-FFF2-40B4-BE49-F238E27FC236}">
                <a16:creationId xmlns:a16="http://schemas.microsoft.com/office/drawing/2014/main" id="{C76B5806-23E3-16B2-DA4B-4D00A011FD96}"/>
              </a:ext>
            </a:extLst>
          </p:cNvPr>
          <p:cNvSpPr>
            <a:spLocks noGrp="1"/>
          </p:cNvSpPr>
          <p:nvPr>
            <p:ph type="title"/>
          </p:nvPr>
        </p:nvSpPr>
        <p:spPr/>
        <p:txBody>
          <a:bodyPr/>
          <a:lstStyle/>
          <a:p>
            <a:endParaRPr lang="fr-FR"/>
          </a:p>
        </p:txBody>
      </p:sp>
      <p:pic>
        <p:nvPicPr>
          <p:cNvPr id="16" name="Image 15">
            <a:hlinkClick r:id="rId3"/>
            <a:extLst>
              <a:ext uri="{FF2B5EF4-FFF2-40B4-BE49-F238E27FC236}">
                <a16:creationId xmlns:a16="http://schemas.microsoft.com/office/drawing/2014/main" id="{5B60856E-CBE9-9663-8CA8-ED9C43A2864A}"/>
              </a:ext>
            </a:extLst>
          </p:cNvPr>
          <p:cNvPicPr>
            <a:picLocks noChangeAspect="1"/>
          </p:cNvPicPr>
          <p:nvPr/>
        </p:nvPicPr>
        <p:blipFill>
          <a:blip r:embed="rId4"/>
          <a:stretch>
            <a:fillRect/>
          </a:stretch>
        </p:blipFill>
        <p:spPr>
          <a:xfrm>
            <a:off x="10621039" y="2268582"/>
            <a:ext cx="942676" cy="896692"/>
          </a:xfrm>
          <a:prstGeom prst="rect">
            <a:avLst/>
          </a:prstGeom>
        </p:spPr>
      </p:pic>
      <p:sp>
        <p:nvSpPr>
          <p:cNvPr id="17" name="ZoneTexte 16">
            <a:extLst>
              <a:ext uri="{FF2B5EF4-FFF2-40B4-BE49-F238E27FC236}">
                <a16:creationId xmlns:a16="http://schemas.microsoft.com/office/drawing/2014/main" id="{59838B59-A3BF-49D3-0656-13D8366C87B1}"/>
              </a:ext>
            </a:extLst>
          </p:cNvPr>
          <p:cNvSpPr txBox="1"/>
          <p:nvPr/>
        </p:nvSpPr>
        <p:spPr>
          <a:xfrm>
            <a:off x="9305826" y="5546608"/>
            <a:ext cx="2886174" cy="1015663"/>
          </a:xfrm>
          <a:prstGeom prst="rect">
            <a:avLst/>
          </a:prstGeom>
          <a:noFill/>
        </p:spPr>
        <p:txBody>
          <a:bodyPr wrap="square" rtlCol="0">
            <a:spAutoFit/>
          </a:bodyPr>
          <a:lstStyle/>
          <a:p>
            <a:pPr marL="285750" indent="-285750">
              <a:buFont typeface="Arial" panose="020B0604020202020204" pitchFamily="34" charset="0"/>
              <a:buChar char="•"/>
            </a:pPr>
            <a:r>
              <a:rPr lang="fr-FR" sz="1200" i="1" dirty="0">
                <a:solidFill>
                  <a:schemeClr val="accent1"/>
                </a:solidFill>
              </a:rPr>
              <a:t>Conçus et évalués avec les doctorants de plusieurs écoles doctorales de 2017 à 2024 (environ 250 participants)</a:t>
            </a:r>
          </a:p>
          <a:p>
            <a:pPr marL="285750" indent="-285750">
              <a:buFont typeface="Arial" panose="020B0604020202020204" pitchFamily="34" charset="0"/>
              <a:buChar char="•"/>
            </a:pPr>
            <a:r>
              <a:rPr lang="fr-FR" sz="1200" i="1" dirty="0">
                <a:solidFill>
                  <a:schemeClr val="accent1"/>
                </a:solidFill>
              </a:rPr>
              <a:t>Discutés lors de workshops </a:t>
            </a:r>
          </a:p>
        </p:txBody>
      </p:sp>
      <p:sp>
        <p:nvSpPr>
          <p:cNvPr id="2" name="Espace réservé du numéro de diapositive 3">
            <a:extLst>
              <a:ext uri="{FF2B5EF4-FFF2-40B4-BE49-F238E27FC236}">
                <a16:creationId xmlns:a16="http://schemas.microsoft.com/office/drawing/2014/main" id="{EE077773-285A-5F06-76B3-4A5C2FA0B5E3}"/>
              </a:ext>
            </a:extLst>
          </p:cNvPr>
          <p:cNvSpPr>
            <a:spLocks noGrp="1"/>
          </p:cNvSpPr>
          <p:nvPr>
            <p:ph type="sldNum" sz="quarter" idx="12"/>
          </p:nvPr>
        </p:nvSpPr>
        <p:spPr>
          <a:xfrm>
            <a:off x="10352540" y="295729"/>
            <a:ext cx="838199" cy="767687"/>
          </a:xfrm>
        </p:spPr>
        <p:txBody>
          <a:bodyPr/>
          <a:lstStyle/>
          <a:p>
            <a:fld id="{177CE31D-10EA-2648-A0B7-1E8593C1F3C0}" type="slidenum">
              <a:rPr lang="fr-FR" smtClean="0"/>
              <a:t>29</a:t>
            </a:fld>
            <a:endParaRPr lang="fr-FR" dirty="0"/>
          </a:p>
        </p:txBody>
      </p:sp>
    </p:spTree>
    <p:extLst>
      <p:ext uri="{BB962C8B-B14F-4D97-AF65-F5344CB8AC3E}">
        <p14:creationId xmlns:p14="http://schemas.microsoft.com/office/powerpoint/2010/main" val="3041022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030A0E-0F22-DBBA-A818-3C84882E173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19DF844B-A819-1C0F-2481-1ABD4A1792BB}"/>
              </a:ext>
            </a:extLst>
          </p:cNvPr>
          <p:cNvSpPr>
            <a:spLocks noGrp="1"/>
          </p:cNvSpPr>
          <p:nvPr>
            <p:ph type="title"/>
          </p:nvPr>
        </p:nvSpPr>
        <p:spPr/>
        <p:txBody>
          <a:bodyPr/>
          <a:lstStyle/>
          <a:p>
            <a:r>
              <a:rPr lang="fr-FR" dirty="0"/>
              <a:t>Des sciences humaines en contexte</a:t>
            </a:r>
          </a:p>
        </p:txBody>
      </p:sp>
      <p:sp>
        <p:nvSpPr>
          <p:cNvPr id="3" name="Espace réservé du contenu 2">
            <a:extLst>
              <a:ext uri="{FF2B5EF4-FFF2-40B4-BE49-F238E27FC236}">
                <a16:creationId xmlns:a16="http://schemas.microsoft.com/office/drawing/2014/main" id="{D3CD423D-D2FD-9120-C865-774DE1C9C43B}"/>
              </a:ext>
            </a:extLst>
          </p:cNvPr>
          <p:cNvSpPr>
            <a:spLocks noGrp="1"/>
          </p:cNvSpPr>
          <p:nvPr>
            <p:ph idx="1"/>
          </p:nvPr>
        </p:nvSpPr>
        <p:spPr>
          <a:xfrm>
            <a:off x="1154954" y="2603500"/>
            <a:ext cx="10177075" cy="3416300"/>
          </a:xfrm>
        </p:spPr>
        <p:txBody>
          <a:bodyPr>
            <a:normAutofit/>
          </a:bodyPr>
          <a:lstStyle/>
          <a:p>
            <a:r>
              <a:rPr lang="fr-FR" dirty="0"/>
              <a:t>Recherche en Informatique Centrée Humain  : </a:t>
            </a:r>
            <a:endParaRPr lang="fr-FR" sz="1300" dirty="0"/>
          </a:p>
          <a:p>
            <a:pPr lvl="1"/>
            <a:r>
              <a:rPr lang="fr-FR" sz="1300" dirty="0">
                <a:ea typeface="Times New Roman" panose="02020603050405020304" pitchFamily="18" charset="0"/>
              </a:rPr>
              <a:t>o</a:t>
            </a:r>
            <a:r>
              <a:rPr lang="fr-FR" sz="1300" dirty="0">
                <a:effectLst/>
                <a:ea typeface="Times New Roman" panose="02020603050405020304" pitchFamily="18" charset="0"/>
              </a:rPr>
              <a:t>bjectif de créer des outils numériques supports à l’activité humaine dans un contexte donné</a:t>
            </a:r>
          </a:p>
          <a:p>
            <a:pPr lvl="1"/>
            <a:r>
              <a:rPr lang="fr-FR" sz="1300" dirty="0">
                <a:effectLst/>
                <a:ea typeface="Times New Roman" panose="02020603050405020304" pitchFamily="18" charset="0"/>
              </a:rPr>
              <a:t>nécessite de mobiliser des utilisateurs en contexte pour construire et évaluer une connaissance scientifique… </a:t>
            </a:r>
          </a:p>
          <a:p>
            <a:pPr lvl="1"/>
            <a:r>
              <a:rPr lang="fr-FR" sz="1300" dirty="0">
                <a:effectLst/>
                <a:ea typeface="Times New Roman" panose="02020603050405020304" pitchFamily="18" charset="0"/>
              </a:rPr>
              <a:t>confrontée à l’intégration de l’humain et de son environnement familial, professionnel, etc. </a:t>
            </a:r>
          </a:p>
          <a:p>
            <a:r>
              <a:rPr lang="fr-FR" dirty="0"/>
              <a:t>Une recherche pour comprendre les comportements individuels et collectifs et proposer des outils adaptés </a:t>
            </a:r>
          </a:p>
          <a:p>
            <a:r>
              <a:rPr lang="fr-FR" dirty="0"/>
              <a:t>Un  terrain loin des laboratoires, difficile à contrôler car soumis à des événements externes à la recherche</a:t>
            </a:r>
          </a:p>
          <a:p>
            <a:pPr marL="0" indent="0">
              <a:buNone/>
            </a:pPr>
            <a:endParaRPr lang="fr-FR" dirty="0"/>
          </a:p>
        </p:txBody>
      </p:sp>
      <p:sp>
        <p:nvSpPr>
          <p:cNvPr id="4" name="Rectangle 3">
            <a:extLst>
              <a:ext uri="{FF2B5EF4-FFF2-40B4-BE49-F238E27FC236}">
                <a16:creationId xmlns:a16="http://schemas.microsoft.com/office/drawing/2014/main" id="{1EAB69D6-E8B8-33E8-FB11-7EB38E17AC61}"/>
              </a:ext>
            </a:extLst>
          </p:cNvPr>
          <p:cNvSpPr/>
          <p:nvPr/>
        </p:nvSpPr>
        <p:spPr>
          <a:xfrm>
            <a:off x="413657" y="6019800"/>
            <a:ext cx="11342914" cy="533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457200"/>
            <a:r>
              <a:rPr lang="fr-FR" sz="1100" kern="100" dirty="0" err="1">
                <a:effectLst/>
                <a:ea typeface="Calibri" panose="020F0502020204030204" pitchFamily="34" charset="0"/>
                <a:cs typeface="Calibri" panose="020F0502020204030204" pitchFamily="34" charset="0"/>
              </a:rPr>
              <a:t>Mandran</a:t>
            </a:r>
            <a:r>
              <a:rPr lang="fr-FR" sz="1100" kern="100" dirty="0">
                <a:effectLst/>
                <a:ea typeface="Calibri" panose="020F0502020204030204" pitchFamily="34" charset="0"/>
                <a:cs typeface="Calibri" panose="020F0502020204030204" pitchFamily="34" charset="0"/>
              </a:rPr>
              <a:t>, N. (2017). </a:t>
            </a:r>
            <a:r>
              <a:rPr lang="fr-FR" sz="1100" i="1" kern="100" dirty="0">
                <a:effectLst/>
                <a:ea typeface="Calibri" panose="020F0502020204030204" pitchFamily="34" charset="0"/>
                <a:cs typeface="Calibri" panose="020F0502020204030204" pitchFamily="34" charset="0"/>
              </a:rPr>
              <a:t>THEDRE : méthode de conduite de la recherche. </a:t>
            </a:r>
            <a:r>
              <a:rPr lang="en-US" sz="1100" i="1" kern="100" dirty="0">
                <a:effectLst/>
                <a:ea typeface="Calibri" panose="020F0502020204030204" pitchFamily="34" charset="0"/>
                <a:cs typeface="Calibri" panose="020F0502020204030204" pitchFamily="34" charset="0"/>
              </a:rPr>
              <a:t>« Traceable Human Experiment Design Research »</a:t>
            </a:r>
            <a:r>
              <a:rPr lang="en-US" sz="1100" kern="100" dirty="0">
                <a:effectLst/>
                <a:ea typeface="Calibri" panose="020F0502020204030204" pitchFamily="34" charset="0"/>
                <a:cs typeface="Calibri" panose="020F0502020204030204" pitchFamily="34" charset="0"/>
              </a:rPr>
              <a:t> [PhD Thesis]. Université de Grenoble-Alpes.</a:t>
            </a:r>
            <a:endParaRPr lang="fr-FR" sz="1100" kern="100" dirty="0">
              <a:effectLst/>
              <a:ea typeface="Calibri" panose="020F0502020204030204" pitchFamily="34" charset="0"/>
              <a:cs typeface="Times New Roman" panose="02020603050405020304" pitchFamily="18" charset="0"/>
            </a:endParaRPr>
          </a:p>
          <a:p>
            <a:r>
              <a:rPr lang="fr-FR" sz="1100" dirty="0">
                <a:solidFill>
                  <a:schemeClr val="bg1"/>
                </a:solidFill>
              </a:rPr>
              <a:t>ISO 3534-1, http://www.perrin33.com/incertitudes/iso5725-2/</a:t>
            </a:r>
            <a:r>
              <a:rPr lang="fr-FR" sz="1100" dirty="0" err="1">
                <a:solidFill>
                  <a:schemeClr val="bg1"/>
                </a:solidFill>
              </a:rPr>
              <a:t>repetrepro.html</a:t>
            </a:r>
            <a:endParaRPr lang="fr-FR" sz="1100" dirty="0">
              <a:solidFill>
                <a:schemeClr val="bg1"/>
              </a:solidFill>
            </a:endParaRPr>
          </a:p>
        </p:txBody>
      </p:sp>
      <p:sp>
        <p:nvSpPr>
          <p:cNvPr id="5" name="Espace réservé du numéro de diapositive 3">
            <a:extLst>
              <a:ext uri="{FF2B5EF4-FFF2-40B4-BE49-F238E27FC236}">
                <a16:creationId xmlns:a16="http://schemas.microsoft.com/office/drawing/2014/main" id="{04876589-00BA-5184-2709-CABED9D5542E}"/>
              </a:ext>
            </a:extLst>
          </p:cNvPr>
          <p:cNvSpPr>
            <a:spLocks noGrp="1"/>
          </p:cNvSpPr>
          <p:nvPr>
            <p:ph type="sldNum" sz="quarter" idx="12"/>
          </p:nvPr>
        </p:nvSpPr>
        <p:spPr>
          <a:xfrm>
            <a:off x="10352540" y="295729"/>
            <a:ext cx="838199" cy="767687"/>
          </a:xfrm>
        </p:spPr>
        <p:txBody>
          <a:bodyPr/>
          <a:lstStyle/>
          <a:p>
            <a:fld id="{5ACB155D-BE19-3144-AEA7-BC8E5FBB13AA}" type="slidenum">
              <a:rPr lang="fr-FR" smtClean="0"/>
              <a:t>3</a:t>
            </a:fld>
            <a:endParaRPr lang="fr-FR" dirty="0"/>
          </a:p>
        </p:txBody>
      </p:sp>
    </p:spTree>
    <p:extLst>
      <p:ext uri="{BB962C8B-B14F-4D97-AF65-F5344CB8AC3E}">
        <p14:creationId xmlns:p14="http://schemas.microsoft.com/office/powerpoint/2010/main" val="3244569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DFCC7A9-B397-DEA9-40A6-37D8A97BB6D4}"/>
              </a:ext>
            </a:extLst>
          </p:cNvPr>
          <p:cNvSpPr>
            <a:spLocks noGrp="1"/>
          </p:cNvSpPr>
          <p:nvPr>
            <p:ph type="title"/>
          </p:nvPr>
        </p:nvSpPr>
        <p:spPr/>
        <p:txBody>
          <a:bodyPr/>
          <a:lstStyle/>
          <a:p>
            <a:r>
              <a:rPr lang="fr-FR" dirty="0"/>
              <a:t>Processus « itératifs » ? </a:t>
            </a:r>
          </a:p>
        </p:txBody>
      </p:sp>
      <p:sp>
        <p:nvSpPr>
          <p:cNvPr id="3" name="Espace réservé du contenu 2">
            <a:extLst>
              <a:ext uri="{FF2B5EF4-FFF2-40B4-BE49-F238E27FC236}">
                <a16:creationId xmlns:a16="http://schemas.microsoft.com/office/drawing/2014/main" id="{DAA3BE01-C6B6-5E66-A15E-BCDD5E4734A8}"/>
              </a:ext>
            </a:extLst>
          </p:cNvPr>
          <p:cNvSpPr>
            <a:spLocks noGrp="1"/>
          </p:cNvSpPr>
          <p:nvPr>
            <p:ph sz="half" idx="1"/>
          </p:nvPr>
        </p:nvSpPr>
        <p:spPr>
          <a:xfrm>
            <a:off x="421984" y="2603500"/>
            <a:ext cx="5558128" cy="3416301"/>
          </a:xfrm>
        </p:spPr>
        <p:txBody>
          <a:bodyPr/>
          <a:lstStyle/>
          <a:p>
            <a:pPr lvl="1"/>
            <a:r>
              <a:rPr lang="fr-FR" dirty="0"/>
              <a:t>Des étapes sous-jacentes contraignent le processus  </a:t>
            </a:r>
          </a:p>
          <a:p>
            <a:pPr lvl="1"/>
            <a:r>
              <a:rPr lang="fr-FR" dirty="0"/>
              <a:t>THEDRE est adaptable bien que contraint par 6 étapes </a:t>
            </a:r>
          </a:p>
          <a:p>
            <a:pPr lvl="1"/>
            <a:endParaRPr lang="fr-FR" dirty="0"/>
          </a:p>
          <a:p>
            <a:pPr lvl="1"/>
            <a:r>
              <a:rPr lang="fr-FR" dirty="0"/>
              <a:t>Pas de pilotage et de contrôle des itérations </a:t>
            </a:r>
          </a:p>
          <a:p>
            <a:pPr lvl="1"/>
            <a:r>
              <a:rPr lang="fr-FR" dirty="0"/>
              <a:t>Indicateurs d’objectifs pour piloter les cycles THEDRE mais difficile à utiliser</a:t>
            </a:r>
          </a:p>
          <a:p>
            <a:endParaRPr lang="fr-FR" dirty="0"/>
          </a:p>
        </p:txBody>
      </p:sp>
      <p:pic>
        <p:nvPicPr>
          <p:cNvPr id="5" name="Image 4">
            <a:extLst>
              <a:ext uri="{FF2B5EF4-FFF2-40B4-BE49-F238E27FC236}">
                <a16:creationId xmlns:a16="http://schemas.microsoft.com/office/drawing/2014/main" id="{D473482C-47BC-DFD1-AF7D-0B70F52D07D3}"/>
              </a:ext>
            </a:extLst>
          </p:cNvPr>
          <p:cNvPicPr>
            <a:picLocks noChangeAspect="1"/>
          </p:cNvPicPr>
          <p:nvPr/>
        </p:nvPicPr>
        <p:blipFill>
          <a:blip r:embed="rId2"/>
          <a:stretch>
            <a:fillRect/>
          </a:stretch>
        </p:blipFill>
        <p:spPr>
          <a:xfrm>
            <a:off x="7709206" y="2303724"/>
            <a:ext cx="2846707" cy="1305864"/>
          </a:xfrm>
          <a:prstGeom prst="rect">
            <a:avLst/>
          </a:prstGeom>
        </p:spPr>
      </p:pic>
      <p:pic>
        <p:nvPicPr>
          <p:cNvPr id="6" name="Image 5">
            <a:extLst>
              <a:ext uri="{FF2B5EF4-FFF2-40B4-BE49-F238E27FC236}">
                <a16:creationId xmlns:a16="http://schemas.microsoft.com/office/drawing/2014/main" id="{4C7F9C4F-BC8A-7F0B-73F0-B8E10E2192F6}"/>
              </a:ext>
            </a:extLst>
          </p:cNvPr>
          <p:cNvPicPr>
            <a:picLocks noChangeAspect="1"/>
          </p:cNvPicPr>
          <p:nvPr/>
        </p:nvPicPr>
        <p:blipFill>
          <a:blip r:embed="rId3"/>
          <a:stretch>
            <a:fillRect/>
          </a:stretch>
        </p:blipFill>
        <p:spPr>
          <a:xfrm>
            <a:off x="9572624" y="5192237"/>
            <a:ext cx="2197391" cy="1257991"/>
          </a:xfrm>
          <a:prstGeom prst="rect">
            <a:avLst/>
          </a:prstGeom>
        </p:spPr>
      </p:pic>
      <p:pic>
        <p:nvPicPr>
          <p:cNvPr id="7" name="Image 6">
            <a:extLst>
              <a:ext uri="{FF2B5EF4-FFF2-40B4-BE49-F238E27FC236}">
                <a16:creationId xmlns:a16="http://schemas.microsoft.com/office/drawing/2014/main" id="{36A25406-8C96-80AD-F0C7-C85F8E7E2FA6}"/>
              </a:ext>
            </a:extLst>
          </p:cNvPr>
          <p:cNvPicPr>
            <a:picLocks noChangeAspect="1"/>
          </p:cNvPicPr>
          <p:nvPr/>
        </p:nvPicPr>
        <p:blipFill>
          <a:blip r:embed="rId4"/>
          <a:stretch>
            <a:fillRect/>
          </a:stretch>
        </p:blipFill>
        <p:spPr>
          <a:xfrm>
            <a:off x="6916224" y="5333898"/>
            <a:ext cx="1780435" cy="1414089"/>
          </a:xfrm>
          <a:prstGeom prst="rect">
            <a:avLst/>
          </a:prstGeom>
        </p:spPr>
      </p:pic>
      <p:pic>
        <p:nvPicPr>
          <p:cNvPr id="8" name="Image 7">
            <a:extLst>
              <a:ext uri="{FF2B5EF4-FFF2-40B4-BE49-F238E27FC236}">
                <a16:creationId xmlns:a16="http://schemas.microsoft.com/office/drawing/2014/main" id="{740E3E77-1896-AADC-462F-90DF2FD4E01B}"/>
              </a:ext>
            </a:extLst>
          </p:cNvPr>
          <p:cNvPicPr>
            <a:picLocks noChangeAspect="1"/>
          </p:cNvPicPr>
          <p:nvPr/>
        </p:nvPicPr>
        <p:blipFill>
          <a:blip r:embed="rId5"/>
          <a:stretch>
            <a:fillRect/>
          </a:stretch>
        </p:blipFill>
        <p:spPr>
          <a:xfrm>
            <a:off x="3395457" y="5481571"/>
            <a:ext cx="3520767" cy="805522"/>
          </a:xfrm>
          <a:prstGeom prst="rect">
            <a:avLst/>
          </a:prstGeom>
        </p:spPr>
      </p:pic>
      <p:pic>
        <p:nvPicPr>
          <p:cNvPr id="9" name="Image 8">
            <a:extLst>
              <a:ext uri="{FF2B5EF4-FFF2-40B4-BE49-F238E27FC236}">
                <a16:creationId xmlns:a16="http://schemas.microsoft.com/office/drawing/2014/main" id="{CF56A148-6999-8746-4850-891F925BD5E4}"/>
              </a:ext>
            </a:extLst>
          </p:cNvPr>
          <p:cNvPicPr>
            <a:picLocks noChangeAspect="1"/>
          </p:cNvPicPr>
          <p:nvPr/>
        </p:nvPicPr>
        <p:blipFill>
          <a:blip r:embed="rId6"/>
          <a:stretch>
            <a:fillRect/>
          </a:stretch>
        </p:blipFill>
        <p:spPr>
          <a:xfrm>
            <a:off x="7161222" y="3686312"/>
            <a:ext cx="2860695" cy="1454387"/>
          </a:xfrm>
          <a:prstGeom prst="rect">
            <a:avLst/>
          </a:prstGeom>
        </p:spPr>
      </p:pic>
      <p:sp>
        <p:nvSpPr>
          <p:cNvPr id="10" name="Espace réservé du numéro de diapositive 3">
            <a:extLst>
              <a:ext uri="{FF2B5EF4-FFF2-40B4-BE49-F238E27FC236}">
                <a16:creationId xmlns:a16="http://schemas.microsoft.com/office/drawing/2014/main" id="{A8AD1ED2-E8A1-A5FE-2250-14692D0D1DFD}"/>
              </a:ext>
            </a:extLst>
          </p:cNvPr>
          <p:cNvSpPr>
            <a:spLocks noGrp="1"/>
          </p:cNvSpPr>
          <p:nvPr>
            <p:ph type="sldNum" sz="quarter" idx="12"/>
          </p:nvPr>
        </p:nvSpPr>
        <p:spPr>
          <a:xfrm>
            <a:off x="10352540" y="295729"/>
            <a:ext cx="838199" cy="767687"/>
          </a:xfrm>
        </p:spPr>
        <p:txBody>
          <a:bodyPr/>
          <a:lstStyle/>
          <a:p>
            <a:fld id="{177CE31D-10EA-2648-A0B7-1E8593C1F3C0}" type="slidenum">
              <a:rPr lang="fr-FR" smtClean="0"/>
              <a:t>30</a:t>
            </a:fld>
            <a:endParaRPr lang="fr-FR" dirty="0"/>
          </a:p>
        </p:txBody>
      </p:sp>
      <p:sp>
        <p:nvSpPr>
          <p:cNvPr id="11" name="ZoneTexte 10">
            <a:extLst>
              <a:ext uri="{FF2B5EF4-FFF2-40B4-BE49-F238E27FC236}">
                <a16:creationId xmlns:a16="http://schemas.microsoft.com/office/drawing/2014/main" id="{1C10046B-A59C-342B-DCA2-48F7DA2A9D27}"/>
              </a:ext>
            </a:extLst>
          </p:cNvPr>
          <p:cNvSpPr txBox="1"/>
          <p:nvPr/>
        </p:nvSpPr>
        <p:spPr>
          <a:xfrm>
            <a:off x="10626309" y="2556546"/>
            <a:ext cx="1874244" cy="400110"/>
          </a:xfrm>
          <a:prstGeom prst="rect">
            <a:avLst/>
          </a:prstGeom>
          <a:noFill/>
        </p:spPr>
        <p:txBody>
          <a:bodyPr wrap="square" rtlCol="0">
            <a:spAutoFit/>
          </a:bodyPr>
          <a:lstStyle/>
          <a:p>
            <a:r>
              <a:rPr lang="fr-FR" sz="1000" dirty="0"/>
              <a:t>DBR, Mc </a:t>
            </a:r>
            <a:r>
              <a:rPr lang="fr-FR" sz="1000" dirty="0" err="1"/>
              <a:t>Kenney</a:t>
            </a:r>
            <a:r>
              <a:rPr lang="fr-FR" sz="1000" dirty="0"/>
              <a:t> S. et Reeves </a:t>
            </a:r>
            <a:r>
              <a:rPr lang="fr-FR" sz="1000" dirty="0" err="1"/>
              <a:t>T</a:t>
            </a:r>
            <a:r>
              <a:rPr lang="fr-FR" sz="1000" dirty="0"/>
              <a:t>., 2018</a:t>
            </a:r>
          </a:p>
        </p:txBody>
      </p:sp>
      <p:sp>
        <p:nvSpPr>
          <p:cNvPr id="12" name="ZoneTexte 11">
            <a:extLst>
              <a:ext uri="{FF2B5EF4-FFF2-40B4-BE49-F238E27FC236}">
                <a16:creationId xmlns:a16="http://schemas.microsoft.com/office/drawing/2014/main" id="{5FC3BE4D-C096-3056-B940-D3CDC4FB46EB}"/>
              </a:ext>
            </a:extLst>
          </p:cNvPr>
          <p:cNvSpPr txBox="1"/>
          <p:nvPr/>
        </p:nvSpPr>
        <p:spPr>
          <a:xfrm>
            <a:off x="3966926" y="6434766"/>
            <a:ext cx="2794567" cy="246221"/>
          </a:xfrm>
          <a:prstGeom prst="rect">
            <a:avLst/>
          </a:prstGeom>
          <a:noFill/>
        </p:spPr>
        <p:txBody>
          <a:bodyPr wrap="square" rtlCol="0">
            <a:spAutoFit/>
          </a:bodyPr>
          <a:lstStyle/>
          <a:p>
            <a:r>
              <a:rPr lang="fr-FR" sz="1000" dirty="0"/>
              <a:t>THEDRE, </a:t>
            </a:r>
            <a:r>
              <a:rPr lang="fr-FR" sz="1000" dirty="0" err="1"/>
              <a:t>Mandran</a:t>
            </a:r>
            <a:r>
              <a:rPr lang="fr-FR" sz="1000" dirty="0"/>
              <a:t> N., 2017.</a:t>
            </a:r>
          </a:p>
        </p:txBody>
      </p:sp>
      <p:sp>
        <p:nvSpPr>
          <p:cNvPr id="13" name="ZoneTexte 12">
            <a:extLst>
              <a:ext uri="{FF2B5EF4-FFF2-40B4-BE49-F238E27FC236}">
                <a16:creationId xmlns:a16="http://schemas.microsoft.com/office/drawing/2014/main" id="{8FE7D3DD-2887-EDA9-2781-5880C4948C73}"/>
              </a:ext>
            </a:extLst>
          </p:cNvPr>
          <p:cNvSpPr txBox="1"/>
          <p:nvPr/>
        </p:nvSpPr>
        <p:spPr>
          <a:xfrm>
            <a:off x="7977072" y="6611779"/>
            <a:ext cx="2794567" cy="246221"/>
          </a:xfrm>
          <a:prstGeom prst="rect">
            <a:avLst/>
          </a:prstGeom>
          <a:noFill/>
        </p:spPr>
        <p:txBody>
          <a:bodyPr wrap="square" rtlCol="0">
            <a:spAutoFit/>
          </a:bodyPr>
          <a:lstStyle/>
          <a:p>
            <a:r>
              <a:rPr lang="fr-FR" sz="1000" dirty="0"/>
              <a:t>ROC, Sanchez E., 2021</a:t>
            </a:r>
          </a:p>
        </p:txBody>
      </p:sp>
      <p:sp>
        <p:nvSpPr>
          <p:cNvPr id="14" name="ZoneTexte 13">
            <a:extLst>
              <a:ext uri="{FF2B5EF4-FFF2-40B4-BE49-F238E27FC236}">
                <a16:creationId xmlns:a16="http://schemas.microsoft.com/office/drawing/2014/main" id="{2B842EEE-83FD-6926-1EB8-F280B5C2969E}"/>
              </a:ext>
            </a:extLst>
          </p:cNvPr>
          <p:cNvSpPr txBox="1"/>
          <p:nvPr/>
        </p:nvSpPr>
        <p:spPr>
          <a:xfrm>
            <a:off x="9932133" y="6501766"/>
            <a:ext cx="2794567" cy="246221"/>
          </a:xfrm>
          <a:prstGeom prst="rect">
            <a:avLst/>
          </a:prstGeom>
          <a:noFill/>
        </p:spPr>
        <p:txBody>
          <a:bodyPr wrap="square" rtlCol="0">
            <a:spAutoFit/>
          </a:bodyPr>
          <a:lstStyle/>
          <a:p>
            <a:r>
              <a:rPr lang="fr-FR" sz="1000" dirty="0"/>
              <a:t>Design </a:t>
            </a:r>
            <a:r>
              <a:rPr lang="fr-FR" sz="1000" dirty="0" err="1"/>
              <a:t>Thinking</a:t>
            </a:r>
            <a:endParaRPr lang="fr-FR" sz="1000" dirty="0"/>
          </a:p>
        </p:txBody>
      </p:sp>
      <p:sp>
        <p:nvSpPr>
          <p:cNvPr id="15" name="ZoneTexte 14">
            <a:extLst>
              <a:ext uri="{FF2B5EF4-FFF2-40B4-BE49-F238E27FC236}">
                <a16:creationId xmlns:a16="http://schemas.microsoft.com/office/drawing/2014/main" id="{7DEF2157-89E8-5183-0163-85973AAF5797}"/>
              </a:ext>
            </a:extLst>
          </p:cNvPr>
          <p:cNvSpPr txBox="1"/>
          <p:nvPr/>
        </p:nvSpPr>
        <p:spPr>
          <a:xfrm>
            <a:off x="10088646" y="4414863"/>
            <a:ext cx="1918006" cy="400110"/>
          </a:xfrm>
          <a:prstGeom prst="rect">
            <a:avLst/>
          </a:prstGeom>
          <a:noFill/>
        </p:spPr>
        <p:txBody>
          <a:bodyPr wrap="square" rtlCol="0">
            <a:spAutoFit/>
          </a:bodyPr>
          <a:lstStyle/>
          <a:p>
            <a:r>
              <a:rPr lang="fr-FR" sz="1000" dirty="0"/>
              <a:t>Design Science </a:t>
            </a:r>
            <a:r>
              <a:rPr lang="fr-FR" sz="1000" dirty="0" err="1"/>
              <a:t>Research</a:t>
            </a:r>
            <a:r>
              <a:rPr lang="fr-FR" sz="1000" dirty="0"/>
              <a:t> , </a:t>
            </a:r>
            <a:r>
              <a:rPr lang="fr-FR" sz="1000" dirty="0" err="1"/>
              <a:t>Hevner</a:t>
            </a:r>
            <a:r>
              <a:rPr lang="fr-FR" sz="1000" dirty="0"/>
              <a:t> AR, 2021</a:t>
            </a:r>
          </a:p>
        </p:txBody>
      </p:sp>
    </p:spTree>
    <p:extLst>
      <p:ext uri="{BB962C8B-B14F-4D97-AF65-F5344CB8AC3E}">
        <p14:creationId xmlns:p14="http://schemas.microsoft.com/office/powerpoint/2010/main" val="10800005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328D0B-F14A-4D5E-6CD0-071A4FDF0DF8}"/>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E332B66-CC8E-994F-E14D-9B843C17B075}"/>
              </a:ext>
            </a:extLst>
          </p:cNvPr>
          <p:cNvSpPr>
            <a:spLocks noGrp="1"/>
          </p:cNvSpPr>
          <p:nvPr>
            <p:ph type="title"/>
          </p:nvPr>
        </p:nvSpPr>
        <p:spPr/>
        <p:txBody>
          <a:bodyPr/>
          <a:lstStyle/>
          <a:p>
            <a:r>
              <a:rPr lang="fr-FR" dirty="0"/>
              <a:t>THEDRE en 5 Moments</a:t>
            </a:r>
          </a:p>
        </p:txBody>
      </p:sp>
      <p:sp>
        <p:nvSpPr>
          <p:cNvPr id="5" name="Rectangle 4">
            <a:extLst>
              <a:ext uri="{FF2B5EF4-FFF2-40B4-BE49-F238E27FC236}">
                <a16:creationId xmlns:a16="http://schemas.microsoft.com/office/drawing/2014/main" id="{2E062783-5AB0-E521-B13C-1F22B2E4638F}"/>
              </a:ext>
            </a:extLst>
          </p:cNvPr>
          <p:cNvSpPr/>
          <p:nvPr/>
        </p:nvSpPr>
        <p:spPr>
          <a:xfrm>
            <a:off x="2773881" y="2336578"/>
            <a:ext cx="3060000" cy="1965140"/>
          </a:xfrm>
          <a:prstGeom prst="rect">
            <a:avLst/>
          </a:prstGeom>
          <a:ln w="38100">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600" dirty="0"/>
          </a:p>
        </p:txBody>
      </p:sp>
      <p:sp>
        <p:nvSpPr>
          <p:cNvPr id="6" name="ZoneTexte 5">
            <a:extLst>
              <a:ext uri="{FF2B5EF4-FFF2-40B4-BE49-F238E27FC236}">
                <a16:creationId xmlns:a16="http://schemas.microsoft.com/office/drawing/2014/main" id="{C2617B3E-B498-56D0-1D2B-0960EB14BEAC}"/>
              </a:ext>
            </a:extLst>
          </p:cNvPr>
          <p:cNvSpPr txBox="1"/>
          <p:nvPr/>
        </p:nvSpPr>
        <p:spPr>
          <a:xfrm>
            <a:off x="2790597" y="2444180"/>
            <a:ext cx="2841586" cy="276999"/>
          </a:xfrm>
          <a:prstGeom prst="rect">
            <a:avLst/>
          </a:prstGeom>
          <a:noFill/>
        </p:spPr>
        <p:txBody>
          <a:bodyPr wrap="square" rtlCol="0">
            <a:spAutoFit/>
          </a:bodyPr>
          <a:lstStyle/>
          <a:p>
            <a:r>
              <a:rPr lang="fr-FR" sz="1200" b="1" dirty="0">
                <a:solidFill>
                  <a:schemeClr val="bg1"/>
                </a:solidFill>
              </a:rPr>
              <a:t>Moment de l’argumentaire </a:t>
            </a:r>
          </a:p>
        </p:txBody>
      </p:sp>
      <p:sp>
        <p:nvSpPr>
          <p:cNvPr id="7" name="ZoneTexte 6">
            <a:extLst>
              <a:ext uri="{FF2B5EF4-FFF2-40B4-BE49-F238E27FC236}">
                <a16:creationId xmlns:a16="http://schemas.microsoft.com/office/drawing/2014/main" id="{1C5AB5D0-1829-1236-10AA-8451FA991A81}"/>
              </a:ext>
            </a:extLst>
          </p:cNvPr>
          <p:cNvSpPr txBox="1"/>
          <p:nvPr/>
        </p:nvSpPr>
        <p:spPr>
          <a:xfrm>
            <a:off x="2762831" y="3039998"/>
            <a:ext cx="2297802" cy="646331"/>
          </a:xfrm>
          <a:prstGeom prst="rect">
            <a:avLst/>
          </a:prstGeom>
          <a:noFill/>
        </p:spPr>
        <p:txBody>
          <a:bodyPr wrap="square" rtlCol="0">
            <a:spAutoFit/>
          </a:bodyPr>
          <a:lstStyle/>
          <a:p>
            <a:r>
              <a:rPr lang="fr-FR" sz="1200" dirty="0">
                <a:solidFill>
                  <a:schemeClr val="bg1"/>
                </a:solidFill>
              </a:rPr>
              <a:t>Construire la problématique pour justifier le travail de recherche </a:t>
            </a:r>
          </a:p>
        </p:txBody>
      </p:sp>
      <p:sp>
        <p:nvSpPr>
          <p:cNvPr id="4" name="Rectangle 3">
            <a:extLst>
              <a:ext uri="{FF2B5EF4-FFF2-40B4-BE49-F238E27FC236}">
                <a16:creationId xmlns:a16="http://schemas.microsoft.com/office/drawing/2014/main" id="{5966C471-62A4-5C01-560D-BD6C19B66680}"/>
              </a:ext>
            </a:extLst>
          </p:cNvPr>
          <p:cNvSpPr/>
          <p:nvPr/>
        </p:nvSpPr>
        <p:spPr>
          <a:xfrm>
            <a:off x="424543" y="6439456"/>
            <a:ext cx="11342914" cy="36492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100" dirty="0" err="1">
                <a:solidFill>
                  <a:schemeClr val="bg1"/>
                </a:solidFill>
              </a:rPr>
              <a:t>Mandran</a:t>
            </a:r>
            <a:r>
              <a:rPr lang="fr-FR" sz="1100" dirty="0">
                <a:solidFill>
                  <a:schemeClr val="bg1"/>
                </a:solidFill>
              </a:rPr>
              <a:t> N., </a:t>
            </a:r>
            <a:r>
              <a:rPr lang="fr-FR" sz="1100" dirty="0" err="1">
                <a:solidFill>
                  <a:schemeClr val="bg1"/>
                </a:solidFill>
              </a:rPr>
              <a:t>Lebis</a:t>
            </a:r>
            <a:r>
              <a:rPr lang="fr-FR" sz="1100" dirty="0">
                <a:solidFill>
                  <a:schemeClr val="bg1"/>
                </a:solidFill>
              </a:rPr>
              <a:t>, A., Vermeulen M., 2024, De l'itératif au </a:t>
            </a:r>
            <a:r>
              <a:rPr lang="fr-FR" sz="1100" dirty="0" err="1">
                <a:solidFill>
                  <a:schemeClr val="bg1"/>
                </a:solidFill>
              </a:rPr>
              <a:t>momentum</a:t>
            </a:r>
            <a:r>
              <a:rPr lang="fr-FR" sz="1100" dirty="0">
                <a:solidFill>
                  <a:schemeClr val="bg1"/>
                </a:solidFill>
              </a:rPr>
              <a:t> : une évolution nécessaire aux méthodes de conduite de la recherche. À paraitre</a:t>
            </a:r>
          </a:p>
        </p:txBody>
      </p:sp>
      <p:sp>
        <p:nvSpPr>
          <p:cNvPr id="3" name="Espace réservé du numéro de diapositive 3">
            <a:extLst>
              <a:ext uri="{FF2B5EF4-FFF2-40B4-BE49-F238E27FC236}">
                <a16:creationId xmlns:a16="http://schemas.microsoft.com/office/drawing/2014/main" id="{9F978901-D09F-420E-CAF7-FBDF940DAACD}"/>
              </a:ext>
            </a:extLst>
          </p:cNvPr>
          <p:cNvSpPr>
            <a:spLocks noGrp="1"/>
          </p:cNvSpPr>
          <p:nvPr>
            <p:ph type="sldNum" sz="quarter" idx="12"/>
          </p:nvPr>
        </p:nvSpPr>
        <p:spPr>
          <a:xfrm>
            <a:off x="10352540" y="295729"/>
            <a:ext cx="838199" cy="767687"/>
          </a:xfrm>
        </p:spPr>
        <p:txBody>
          <a:bodyPr/>
          <a:lstStyle/>
          <a:p>
            <a:fld id="{177CE31D-10EA-2648-A0B7-1E8593C1F3C0}" type="slidenum">
              <a:rPr lang="fr-FR" smtClean="0"/>
              <a:t>31</a:t>
            </a:fld>
            <a:endParaRPr lang="fr-FR" dirty="0"/>
          </a:p>
        </p:txBody>
      </p:sp>
    </p:spTree>
    <p:extLst>
      <p:ext uri="{BB962C8B-B14F-4D97-AF65-F5344CB8AC3E}">
        <p14:creationId xmlns:p14="http://schemas.microsoft.com/office/powerpoint/2010/main" val="5309091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8E9186-C64D-682B-A3EB-BBD873A29C6B}"/>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D623CADC-B04B-6347-70FA-C40DACD44D40}"/>
              </a:ext>
            </a:extLst>
          </p:cNvPr>
          <p:cNvSpPr/>
          <p:nvPr/>
        </p:nvSpPr>
        <p:spPr>
          <a:xfrm>
            <a:off x="5851756" y="2313605"/>
            <a:ext cx="3060000" cy="1965140"/>
          </a:xfrm>
          <a:prstGeom prst="rect">
            <a:avLst/>
          </a:prstGeom>
          <a:solidFill>
            <a:schemeClr val="accent1">
              <a:lumMod val="20000"/>
              <a:lumOff val="80000"/>
            </a:schemeClr>
          </a:solidFill>
          <a:ln w="38100">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600">
              <a:solidFill>
                <a:schemeClr val="bg1"/>
              </a:solidFill>
            </a:endParaRPr>
          </a:p>
        </p:txBody>
      </p:sp>
      <p:sp>
        <p:nvSpPr>
          <p:cNvPr id="2" name="Titre 1">
            <a:extLst>
              <a:ext uri="{FF2B5EF4-FFF2-40B4-BE49-F238E27FC236}">
                <a16:creationId xmlns:a16="http://schemas.microsoft.com/office/drawing/2014/main" id="{0B4DA614-D4E7-1358-E65E-30DE9C84CAD7}"/>
              </a:ext>
            </a:extLst>
          </p:cNvPr>
          <p:cNvSpPr>
            <a:spLocks noGrp="1"/>
          </p:cNvSpPr>
          <p:nvPr>
            <p:ph type="title"/>
          </p:nvPr>
        </p:nvSpPr>
        <p:spPr/>
        <p:txBody>
          <a:bodyPr/>
          <a:lstStyle/>
          <a:p>
            <a:r>
              <a:rPr lang="fr-FR" dirty="0"/>
              <a:t>THEDRE en 5 Moments</a:t>
            </a:r>
          </a:p>
        </p:txBody>
      </p:sp>
      <p:sp>
        <p:nvSpPr>
          <p:cNvPr id="5" name="Rectangle 4">
            <a:extLst>
              <a:ext uri="{FF2B5EF4-FFF2-40B4-BE49-F238E27FC236}">
                <a16:creationId xmlns:a16="http://schemas.microsoft.com/office/drawing/2014/main" id="{CBA45AF8-D5F1-4AFF-19DB-2591CE405F91}"/>
              </a:ext>
            </a:extLst>
          </p:cNvPr>
          <p:cNvSpPr/>
          <p:nvPr/>
        </p:nvSpPr>
        <p:spPr>
          <a:xfrm>
            <a:off x="2773881" y="2336578"/>
            <a:ext cx="3060000" cy="1965140"/>
          </a:xfrm>
          <a:prstGeom prst="rect">
            <a:avLst/>
          </a:prstGeom>
          <a:ln w="38100">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600" dirty="0"/>
          </a:p>
        </p:txBody>
      </p:sp>
      <p:sp>
        <p:nvSpPr>
          <p:cNvPr id="6" name="ZoneTexte 5">
            <a:extLst>
              <a:ext uri="{FF2B5EF4-FFF2-40B4-BE49-F238E27FC236}">
                <a16:creationId xmlns:a16="http://schemas.microsoft.com/office/drawing/2014/main" id="{4BB8158A-B5AE-0622-EE64-2A6B1E5BEB83}"/>
              </a:ext>
            </a:extLst>
          </p:cNvPr>
          <p:cNvSpPr txBox="1"/>
          <p:nvPr/>
        </p:nvSpPr>
        <p:spPr>
          <a:xfrm>
            <a:off x="2790597" y="2444180"/>
            <a:ext cx="2841586" cy="276999"/>
          </a:xfrm>
          <a:prstGeom prst="rect">
            <a:avLst/>
          </a:prstGeom>
          <a:noFill/>
        </p:spPr>
        <p:txBody>
          <a:bodyPr wrap="square" rtlCol="0">
            <a:spAutoFit/>
          </a:bodyPr>
          <a:lstStyle/>
          <a:p>
            <a:r>
              <a:rPr lang="fr-FR" sz="1200" b="1" dirty="0">
                <a:solidFill>
                  <a:schemeClr val="bg1"/>
                </a:solidFill>
              </a:rPr>
              <a:t>Moment de l’argumentaire </a:t>
            </a:r>
          </a:p>
        </p:txBody>
      </p:sp>
      <p:sp>
        <p:nvSpPr>
          <p:cNvPr id="7" name="ZoneTexte 6">
            <a:extLst>
              <a:ext uri="{FF2B5EF4-FFF2-40B4-BE49-F238E27FC236}">
                <a16:creationId xmlns:a16="http://schemas.microsoft.com/office/drawing/2014/main" id="{4996C167-ADE2-4B89-AE30-853D5487DAA7}"/>
              </a:ext>
            </a:extLst>
          </p:cNvPr>
          <p:cNvSpPr txBox="1"/>
          <p:nvPr/>
        </p:nvSpPr>
        <p:spPr>
          <a:xfrm>
            <a:off x="2762831" y="3039998"/>
            <a:ext cx="2297802" cy="646331"/>
          </a:xfrm>
          <a:prstGeom prst="rect">
            <a:avLst/>
          </a:prstGeom>
          <a:noFill/>
        </p:spPr>
        <p:txBody>
          <a:bodyPr wrap="square" rtlCol="0">
            <a:spAutoFit/>
          </a:bodyPr>
          <a:lstStyle/>
          <a:p>
            <a:r>
              <a:rPr lang="fr-FR" sz="1200" dirty="0">
                <a:solidFill>
                  <a:schemeClr val="bg1"/>
                </a:solidFill>
              </a:rPr>
              <a:t>Construire la problématique pour justifier le travail de recherche </a:t>
            </a:r>
          </a:p>
        </p:txBody>
      </p:sp>
      <p:sp>
        <p:nvSpPr>
          <p:cNvPr id="12" name="ZoneTexte 11">
            <a:extLst>
              <a:ext uri="{FF2B5EF4-FFF2-40B4-BE49-F238E27FC236}">
                <a16:creationId xmlns:a16="http://schemas.microsoft.com/office/drawing/2014/main" id="{2395C70E-CA55-AD98-2544-4CF6DE0D9BD3}"/>
              </a:ext>
            </a:extLst>
          </p:cNvPr>
          <p:cNvSpPr txBox="1"/>
          <p:nvPr/>
        </p:nvSpPr>
        <p:spPr>
          <a:xfrm>
            <a:off x="5896944" y="2349640"/>
            <a:ext cx="2969624" cy="276999"/>
          </a:xfrm>
          <a:prstGeom prst="rect">
            <a:avLst/>
          </a:prstGeom>
          <a:noFill/>
        </p:spPr>
        <p:txBody>
          <a:bodyPr wrap="square" rtlCol="0">
            <a:spAutoFit/>
          </a:bodyPr>
          <a:lstStyle/>
          <a:p>
            <a:pPr algn="r"/>
            <a:r>
              <a:rPr lang="fr-FR" sz="1200" b="1" dirty="0">
                <a:solidFill>
                  <a:schemeClr val="accent1">
                    <a:lumMod val="75000"/>
                  </a:schemeClr>
                </a:solidFill>
              </a:rPr>
              <a:t>Moment de la fondation </a:t>
            </a:r>
          </a:p>
        </p:txBody>
      </p:sp>
      <p:sp>
        <p:nvSpPr>
          <p:cNvPr id="13" name="ZoneTexte 12">
            <a:extLst>
              <a:ext uri="{FF2B5EF4-FFF2-40B4-BE49-F238E27FC236}">
                <a16:creationId xmlns:a16="http://schemas.microsoft.com/office/drawing/2014/main" id="{4DB02BAD-40E3-E6E2-9A66-8C07494412C7}"/>
              </a:ext>
            </a:extLst>
          </p:cNvPr>
          <p:cNvSpPr txBox="1"/>
          <p:nvPr/>
        </p:nvSpPr>
        <p:spPr>
          <a:xfrm>
            <a:off x="6238991" y="2872287"/>
            <a:ext cx="2623406" cy="1015663"/>
          </a:xfrm>
          <a:prstGeom prst="rect">
            <a:avLst/>
          </a:prstGeom>
          <a:noFill/>
        </p:spPr>
        <p:txBody>
          <a:bodyPr wrap="square" rtlCol="0">
            <a:spAutoFit/>
          </a:bodyPr>
          <a:lstStyle/>
          <a:p>
            <a:pPr algn="r"/>
            <a:r>
              <a:rPr lang="fr-FR" sz="1200" dirty="0">
                <a:solidFill>
                  <a:schemeClr val="accent1">
                    <a:lumMod val="75000"/>
                  </a:schemeClr>
                </a:solidFill>
              </a:rPr>
              <a:t>Conduire la veille scientifique, sociétal et technique, analyser les  travaux antérieurs et l’impact sociétal , identifier des  questions non résolues</a:t>
            </a:r>
          </a:p>
        </p:txBody>
      </p:sp>
      <p:sp>
        <p:nvSpPr>
          <p:cNvPr id="4" name="Rectangle 3">
            <a:extLst>
              <a:ext uri="{FF2B5EF4-FFF2-40B4-BE49-F238E27FC236}">
                <a16:creationId xmlns:a16="http://schemas.microsoft.com/office/drawing/2014/main" id="{6C4A29A4-DC1E-E9B5-BA60-0CEC093A8F69}"/>
              </a:ext>
            </a:extLst>
          </p:cNvPr>
          <p:cNvSpPr/>
          <p:nvPr/>
        </p:nvSpPr>
        <p:spPr>
          <a:xfrm>
            <a:off x="424543" y="6439456"/>
            <a:ext cx="11342914" cy="36492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100" dirty="0" err="1">
                <a:solidFill>
                  <a:schemeClr val="bg1"/>
                </a:solidFill>
              </a:rPr>
              <a:t>Mandran</a:t>
            </a:r>
            <a:r>
              <a:rPr lang="fr-FR" sz="1100" dirty="0">
                <a:solidFill>
                  <a:schemeClr val="bg1"/>
                </a:solidFill>
              </a:rPr>
              <a:t> N., </a:t>
            </a:r>
            <a:r>
              <a:rPr lang="fr-FR" sz="1100" dirty="0" err="1">
                <a:solidFill>
                  <a:schemeClr val="bg1"/>
                </a:solidFill>
              </a:rPr>
              <a:t>Lebis</a:t>
            </a:r>
            <a:r>
              <a:rPr lang="fr-FR" sz="1100" dirty="0">
                <a:solidFill>
                  <a:schemeClr val="bg1"/>
                </a:solidFill>
              </a:rPr>
              <a:t>, A., Vermeulen M., 2024, De l'itératif au </a:t>
            </a:r>
            <a:r>
              <a:rPr lang="fr-FR" sz="1100" dirty="0" err="1">
                <a:solidFill>
                  <a:schemeClr val="bg1"/>
                </a:solidFill>
              </a:rPr>
              <a:t>momentum</a:t>
            </a:r>
            <a:r>
              <a:rPr lang="fr-FR" sz="1100" dirty="0">
                <a:solidFill>
                  <a:schemeClr val="bg1"/>
                </a:solidFill>
              </a:rPr>
              <a:t> : une évolution nécessaire aux méthodes de conduite de la recherche. À paraitre</a:t>
            </a:r>
          </a:p>
        </p:txBody>
      </p:sp>
      <p:sp>
        <p:nvSpPr>
          <p:cNvPr id="3" name="Espace réservé du numéro de diapositive 3">
            <a:extLst>
              <a:ext uri="{FF2B5EF4-FFF2-40B4-BE49-F238E27FC236}">
                <a16:creationId xmlns:a16="http://schemas.microsoft.com/office/drawing/2014/main" id="{50D8D32D-0CE4-31FE-9E91-0CAD1D83D71D}"/>
              </a:ext>
            </a:extLst>
          </p:cNvPr>
          <p:cNvSpPr>
            <a:spLocks noGrp="1"/>
          </p:cNvSpPr>
          <p:nvPr>
            <p:ph type="sldNum" sz="quarter" idx="12"/>
          </p:nvPr>
        </p:nvSpPr>
        <p:spPr>
          <a:xfrm>
            <a:off x="10352540" y="295729"/>
            <a:ext cx="838199" cy="767687"/>
          </a:xfrm>
        </p:spPr>
        <p:txBody>
          <a:bodyPr/>
          <a:lstStyle/>
          <a:p>
            <a:fld id="{177CE31D-10EA-2648-A0B7-1E8593C1F3C0}" type="slidenum">
              <a:rPr lang="fr-FR" smtClean="0"/>
              <a:t>32</a:t>
            </a:fld>
            <a:endParaRPr lang="fr-FR" dirty="0"/>
          </a:p>
        </p:txBody>
      </p:sp>
    </p:spTree>
    <p:extLst>
      <p:ext uri="{BB962C8B-B14F-4D97-AF65-F5344CB8AC3E}">
        <p14:creationId xmlns:p14="http://schemas.microsoft.com/office/powerpoint/2010/main" val="42668389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9E1407-4807-1F01-C74E-23CE21A3075E}"/>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D2AA846F-5A1D-1E63-3B6D-222C33E39B1F}"/>
              </a:ext>
            </a:extLst>
          </p:cNvPr>
          <p:cNvSpPr/>
          <p:nvPr/>
        </p:nvSpPr>
        <p:spPr>
          <a:xfrm>
            <a:off x="5851756" y="2313605"/>
            <a:ext cx="3060000" cy="1965140"/>
          </a:xfrm>
          <a:prstGeom prst="rect">
            <a:avLst/>
          </a:prstGeom>
          <a:solidFill>
            <a:schemeClr val="accent1">
              <a:lumMod val="20000"/>
              <a:lumOff val="80000"/>
            </a:schemeClr>
          </a:solidFill>
          <a:ln w="38100">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600">
              <a:solidFill>
                <a:schemeClr val="bg1"/>
              </a:solidFill>
            </a:endParaRPr>
          </a:p>
        </p:txBody>
      </p:sp>
      <p:sp>
        <p:nvSpPr>
          <p:cNvPr id="2" name="Titre 1">
            <a:extLst>
              <a:ext uri="{FF2B5EF4-FFF2-40B4-BE49-F238E27FC236}">
                <a16:creationId xmlns:a16="http://schemas.microsoft.com/office/drawing/2014/main" id="{DD0D8087-5D7D-074E-2C72-4D41389224E4}"/>
              </a:ext>
            </a:extLst>
          </p:cNvPr>
          <p:cNvSpPr>
            <a:spLocks noGrp="1"/>
          </p:cNvSpPr>
          <p:nvPr>
            <p:ph type="title"/>
          </p:nvPr>
        </p:nvSpPr>
        <p:spPr/>
        <p:txBody>
          <a:bodyPr/>
          <a:lstStyle/>
          <a:p>
            <a:r>
              <a:rPr lang="fr-FR" dirty="0"/>
              <a:t>THEDRE en 5 Moments</a:t>
            </a:r>
          </a:p>
        </p:txBody>
      </p:sp>
      <p:sp>
        <p:nvSpPr>
          <p:cNvPr id="5" name="Rectangle 4">
            <a:extLst>
              <a:ext uri="{FF2B5EF4-FFF2-40B4-BE49-F238E27FC236}">
                <a16:creationId xmlns:a16="http://schemas.microsoft.com/office/drawing/2014/main" id="{17B5F003-49D3-A7CD-C32F-988AFE96D4F7}"/>
              </a:ext>
            </a:extLst>
          </p:cNvPr>
          <p:cNvSpPr/>
          <p:nvPr/>
        </p:nvSpPr>
        <p:spPr>
          <a:xfrm>
            <a:off x="2773881" y="2336578"/>
            <a:ext cx="3060000" cy="1965140"/>
          </a:xfrm>
          <a:prstGeom prst="rect">
            <a:avLst/>
          </a:prstGeom>
          <a:ln w="38100">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600" dirty="0"/>
          </a:p>
        </p:txBody>
      </p:sp>
      <p:sp>
        <p:nvSpPr>
          <p:cNvPr id="6" name="ZoneTexte 5">
            <a:extLst>
              <a:ext uri="{FF2B5EF4-FFF2-40B4-BE49-F238E27FC236}">
                <a16:creationId xmlns:a16="http://schemas.microsoft.com/office/drawing/2014/main" id="{B42BE56D-D246-B60E-4EB7-8BADF6A92A9B}"/>
              </a:ext>
            </a:extLst>
          </p:cNvPr>
          <p:cNvSpPr txBox="1"/>
          <p:nvPr/>
        </p:nvSpPr>
        <p:spPr>
          <a:xfrm>
            <a:off x="2790597" y="2444180"/>
            <a:ext cx="2841586" cy="276999"/>
          </a:xfrm>
          <a:prstGeom prst="rect">
            <a:avLst/>
          </a:prstGeom>
          <a:noFill/>
        </p:spPr>
        <p:txBody>
          <a:bodyPr wrap="square" rtlCol="0">
            <a:spAutoFit/>
          </a:bodyPr>
          <a:lstStyle/>
          <a:p>
            <a:r>
              <a:rPr lang="fr-FR" sz="1200" b="1" dirty="0">
                <a:solidFill>
                  <a:schemeClr val="bg1"/>
                </a:solidFill>
              </a:rPr>
              <a:t>Moment de l’argumentaire </a:t>
            </a:r>
          </a:p>
        </p:txBody>
      </p:sp>
      <p:sp>
        <p:nvSpPr>
          <p:cNvPr id="7" name="ZoneTexte 6">
            <a:extLst>
              <a:ext uri="{FF2B5EF4-FFF2-40B4-BE49-F238E27FC236}">
                <a16:creationId xmlns:a16="http://schemas.microsoft.com/office/drawing/2014/main" id="{23D7758E-873B-2B6E-D727-6F47684BE30D}"/>
              </a:ext>
            </a:extLst>
          </p:cNvPr>
          <p:cNvSpPr txBox="1"/>
          <p:nvPr/>
        </p:nvSpPr>
        <p:spPr>
          <a:xfrm>
            <a:off x="2762831" y="3039998"/>
            <a:ext cx="2297802" cy="646331"/>
          </a:xfrm>
          <a:prstGeom prst="rect">
            <a:avLst/>
          </a:prstGeom>
          <a:noFill/>
        </p:spPr>
        <p:txBody>
          <a:bodyPr wrap="square" rtlCol="0">
            <a:spAutoFit/>
          </a:bodyPr>
          <a:lstStyle/>
          <a:p>
            <a:r>
              <a:rPr lang="fr-FR" sz="1200" dirty="0">
                <a:solidFill>
                  <a:schemeClr val="bg1"/>
                </a:solidFill>
              </a:rPr>
              <a:t>Construire la problématique pour justifier le travail de recherche </a:t>
            </a:r>
          </a:p>
        </p:txBody>
      </p:sp>
      <p:sp>
        <p:nvSpPr>
          <p:cNvPr id="8" name="Rectangle 7">
            <a:extLst>
              <a:ext uri="{FF2B5EF4-FFF2-40B4-BE49-F238E27FC236}">
                <a16:creationId xmlns:a16="http://schemas.microsoft.com/office/drawing/2014/main" id="{E54ABF3F-3AF2-D898-AB59-9425FD3FFE0C}"/>
              </a:ext>
            </a:extLst>
          </p:cNvPr>
          <p:cNvSpPr/>
          <p:nvPr/>
        </p:nvSpPr>
        <p:spPr>
          <a:xfrm>
            <a:off x="2805293" y="4301718"/>
            <a:ext cx="3060000" cy="1934359"/>
          </a:xfrm>
          <a:prstGeom prst="rect">
            <a:avLst/>
          </a:prstGeom>
          <a:solidFill>
            <a:schemeClr val="accent1">
              <a:lumMod val="20000"/>
              <a:lumOff val="80000"/>
            </a:schemeClr>
          </a:solidFill>
          <a:ln w="38100">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9" name="ZoneTexte 8">
            <a:extLst>
              <a:ext uri="{FF2B5EF4-FFF2-40B4-BE49-F238E27FC236}">
                <a16:creationId xmlns:a16="http://schemas.microsoft.com/office/drawing/2014/main" id="{EB15EC9E-1E5D-429B-C652-61F414812F15}"/>
              </a:ext>
            </a:extLst>
          </p:cNvPr>
          <p:cNvSpPr txBox="1"/>
          <p:nvPr/>
        </p:nvSpPr>
        <p:spPr>
          <a:xfrm>
            <a:off x="2762831" y="4426708"/>
            <a:ext cx="1868302" cy="1200329"/>
          </a:xfrm>
          <a:prstGeom prst="rect">
            <a:avLst/>
          </a:prstGeom>
          <a:noFill/>
        </p:spPr>
        <p:txBody>
          <a:bodyPr wrap="square" rtlCol="0">
            <a:spAutoFit/>
          </a:bodyPr>
          <a:lstStyle/>
          <a:p>
            <a:r>
              <a:rPr lang="fr-FR" sz="1200" dirty="0">
                <a:solidFill>
                  <a:schemeClr val="accent1">
                    <a:lumMod val="75000"/>
                  </a:schemeClr>
                </a:solidFill>
              </a:rPr>
              <a:t>Imaginer, créer, concevoir des contributions pour répondre à la question de recherche </a:t>
            </a:r>
          </a:p>
        </p:txBody>
      </p:sp>
      <p:sp>
        <p:nvSpPr>
          <p:cNvPr id="12" name="ZoneTexte 11">
            <a:extLst>
              <a:ext uri="{FF2B5EF4-FFF2-40B4-BE49-F238E27FC236}">
                <a16:creationId xmlns:a16="http://schemas.microsoft.com/office/drawing/2014/main" id="{D1B40A2A-C250-CC06-CD91-08858D7A5CAF}"/>
              </a:ext>
            </a:extLst>
          </p:cNvPr>
          <p:cNvSpPr txBox="1"/>
          <p:nvPr/>
        </p:nvSpPr>
        <p:spPr>
          <a:xfrm>
            <a:off x="5896944" y="2349640"/>
            <a:ext cx="2969624" cy="276999"/>
          </a:xfrm>
          <a:prstGeom prst="rect">
            <a:avLst/>
          </a:prstGeom>
          <a:noFill/>
        </p:spPr>
        <p:txBody>
          <a:bodyPr wrap="square" rtlCol="0">
            <a:spAutoFit/>
          </a:bodyPr>
          <a:lstStyle/>
          <a:p>
            <a:pPr algn="r"/>
            <a:r>
              <a:rPr lang="fr-FR" sz="1200" b="1" dirty="0">
                <a:solidFill>
                  <a:schemeClr val="accent1">
                    <a:lumMod val="75000"/>
                  </a:schemeClr>
                </a:solidFill>
              </a:rPr>
              <a:t>Moment de la fondation </a:t>
            </a:r>
          </a:p>
        </p:txBody>
      </p:sp>
      <p:sp>
        <p:nvSpPr>
          <p:cNvPr id="13" name="ZoneTexte 12">
            <a:extLst>
              <a:ext uri="{FF2B5EF4-FFF2-40B4-BE49-F238E27FC236}">
                <a16:creationId xmlns:a16="http://schemas.microsoft.com/office/drawing/2014/main" id="{57C05859-EBB3-E4E6-96B4-3F1A4792425C}"/>
              </a:ext>
            </a:extLst>
          </p:cNvPr>
          <p:cNvSpPr txBox="1"/>
          <p:nvPr/>
        </p:nvSpPr>
        <p:spPr>
          <a:xfrm>
            <a:off x="6238991" y="2872287"/>
            <a:ext cx="2623406" cy="1015663"/>
          </a:xfrm>
          <a:prstGeom prst="rect">
            <a:avLst/>
          </a:prstGeom>
          <a:noFill/>
        </p:spPr>
        <p:txBody>
          <a:bodyPr wrap="square" rtlCol="0">
            <a:spAutoFit/>
          </a:bodyPr>
          <a:lstStyle/>
          <a:p>
            <a:pPr algn="r"/>
            <a:r>
              <a:rPr lang="fr-FR" sz="1200" dirty="0">
                <a:solidFill>
                  <a:schemeClr val="accent1">
                    <a:lumMod val="75000"/>
                  </a:schemeClr>
                </a:solidFill>
              </a:rPr>
              <a:t>Conduire la veille scientifique, sociétal et technique, analyser les  travaux antérieurs et l’impact sociétal , identifier des  questions non résolues</a:t>
            </a:r>
          </a:p>
        </p:txBody>
      </p:sp>
      <p:sp>
        <p:nvSpPr>
          <p:cNvPr id="15" name="ZoneTexte 14">
            <a:extLst>
              <a:ext uri="{FF2B5EF4-FFF2-40B4-BE49-F238E27FC236}">
                <a16:creationId xmlns:a16="http://schemas.microsoft.com/office/drawing/2014/main" id="{CB784282-A4F9-3F7D-E1A1-0953D483694A}"/>
              </a:ext>
            </a:extLst>
          </p:cNvPr>
          <p:cNvSpPr txBox="1"/>
          <p:nvPr/>
        </p:nvSpPr>
        <p:spPr>
          <a:xfrm>
            <a:off x="1684113" y="5882800"/>
            <a:ext cx="2969624" cy="276999"/>
          </a:xfrm>
          <a:prstGeom prst="rect">
            <a:avLst/>
          </a:prstGeom>
          <a:noFill/>
        </p:spPr>
        <p:txBody>
          <a:bodyPr wrap="square" rtlCol="0">
            <a:spAutoFit/>
          </a:bodyPr>
          <a:lstStyle/>
          <a:p>
            <a:pPr algn="r"/>
            <a:r>
              <a:rPr lang="fr-FR" sz="1200" b="1" dirty="0">
                <a:solidFill>
                  <a:schemeClr val="accent1">
                    <a:lumMod val="75000"/>
                  </a:schemeClr>
                </a:solidFill>
              </a:rPr>
              <a:t>Moment de la création</a:t>
            </a:r>
          </a:p>
        </p:txBody>
      </p:sp>
      <p:sp>
        <p:nvSpPr>
          <p:cNvPr id="4" name="Rectangle 3">
            <a:extLst>
              <a:ext uri="{FF2B5EF4-FFF2-40B4-BE49-F238E27FC236}">
                <a16:creationId xmlns:a16="http://schemas.microsoft.com/office/drawing/2014/main" id="{15036080-D37F-0050-E25F-C9DF9A7104C5}"/>
              </a:ext>
            </a:extLst>
          </p:cNvPr>
          <p:cNvSpPr/>
          <p:nvPr/>
        </p:nvSpPr>
        <p:spPr>
          <a:xfrm>
            <a:off x="424543" y="6439456"/>
            <a:ext cx="11342914" cy="36492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100" dirty="0" err="1">
                <a:solidFill>
                  <a:schemeClr val="bg1"/>
                </a:solidFill>
              </a:rPr>
              <a:t>Mandran</a:t>
            </a:r>
            <a:r>
              <a:rPr lang="fr-FR" sz="1100" dirty="0">
                <a:solidFill>
                  <a:schemeClr val="bg1"/>
                </a:solidFill>
              </a:rPr>
              <a:t> N., </a:t>
            </a:r>
            <a:r>
              <a:rPr lang="fr-FR" sz="1100" dirty="0" err="1">
                <a:solidFill>
                  <a:schemeClr val="bg1"/>
                </a:solidFill>
              </a:rPr>
              <a:t>Lebis</a:t>
            </a:r>
            <a:r>
              <a:rPr lang="fr-FR" sz="1100" dirty="0">
                <a:solidFill>
                  <a:schemeClr val="bg1"/>
                </a:solidFill>
              </a:rPr>
              <a:t>, A., Vermeulen M., 2024, De l'itératif au </a:t>
            </a:r>
            <a:r>
              <a:rPr lang="fr-FR" sz="1100" dirty="0" err="1">
                <a:solidFill>
                  <a:schemeClr val="bg1"/>
                </a:solidFill>
              </a:rPr>
              <a:t>momentum</a:t>
            </a:r>
            <a:r>
              <a:rPr lang="fr-FR" sz="1100" dirty="0">
                <a:solidFill>
                  <a:schemeClr val="bg1"/>
                </a:solidFill>
              </a:rPr>
              <a:t> : une évolution nécessaire aux méthodes de conduite de la recherche. À paraitre</a:t>
            </a:r>
          </a:p>
        </p:txBody>
      </p:sp>
      <p:sp>
        <p:nvSpPr>
          <p:cNvPr id="3" name="Espace réservé du numéro de diapositive 3">
            <a:extLst>
              <a:ext uri="{FF2B5EF4-FFF2-40B4-BE49-F238E27FC236}">
                <a16:creationId xmlns:a16="http://schemas.microsoft.com/office/drawing/2014/main" id="{580A8C5D-6358-C7D5-73E4-B43C26847C95}"/>
              </a:ext>
            </a:extLst>
          </p:cNvPr>
          <p:cNvSpPr>
            <a:spLocks noGrp="1"/>
          </p:cNvSpPr>
          <p:nvPr>
            <p:ph type="sldNum" sz="quarter" idx="12"/>
          </p:nvPr>
        </p:nvSpPr>
        <p:spPr>
          <a:xfrm>
            <a:off x="10352540" y="295729"/>
            <a:ext cx="838199" cy="767687"/>
          </a:xfrm>
        </p:spPr>
        <p:txBody>
          <a:bodyPr/>
          <a:lstStyle/>
          <a:p>
            <a:fld id="{177CE31D-10EA-2648-A0B7-1E8593C1F3C0}" type="slidenum">
              <a:rPr lang="fr-FR" smtClean="0"/>
              <a:t>33</a:t>
            </a:fld>
            <a:endParaRPr lang="fr-FR" dirty="0"/>
          </a:p>
        </p:txBody>
      </p:sp>
    </p:spTree>
    <p:extLst>
      <p:ext uri="{BB962C8B-B14F-4D97-AF65-F5344CB8AC3E}">
        <p14:creationId xmlns:p14="http://schemas.microsoft.com/office/powerpoint/2010/main" val="13388641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7B8DF-9729-A50E-7853-842B0FD67E98}"/>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CF93F8BC-E714-3B4B-443A-3FB607798730}"/>
              </a:ext>
            </a:extLst>
          </p:cNvPr>
          <p:cNvSpPr/>
          <p:nvPr/>
        </p:nvSpPr>
        <p:spPr>
          <a:xfrm>
            <a:off x="5851756" y="2313605"/>
            <a:ext cx="3060000" cy="1965140"/>
          </a:xfrm>
          <a:prstGeom prst="rect">
            <a:avLst/>
          </a:prstGeom>
          <a:solidFill>
            <a:schemeClr val="accent1">
              <a:lumMod val="20000"/>
              <a:lumOff val="80000"/>
            </a:schemeClr>
          </a:solidFill>
          <a:ln w="38100">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600">
              <a:solidFill>
                <a:schemeClr val="bg1"/>
              </a:solidFill>
            </a:endParaRPr>
          </a:p>
        </p:txBody>
      </p:sp>
      <p:sp>
        <p:nvSpPr>
          <p:cNvPr id="2" name="Titre 1">
            <a:extLst>
              <a:ext uri="{FF2B5EF4-FFF2-40B4-BE49-F238E27FC236}">
                <a16:creationId xmlns:a16="http://schemas.microsoft.com/office/drawing/2014/main" id="{C8D726C1-3000-6A05-1708-F247BEFD36BE}"/>
              </a:ext>
            </a:extLst>
          </p:cNvPr>
          <p:cNvSpPr>
            <a:spLocks noGrp="1"/>
          </p:cNvSpPr>
          <p:nvPr>
            <p:ph type="title"/>
          </p:nvPr>
        </p:nvSpPr>
        <p:spPr/>
        <p:txBody>
          <a:bodyPr/>
          <a:lstStyle/>
          <a:p>
            <a:r>
              <a:rPr lang="fr-FR" dirty="0"/>
              <a:t>THEDRE en 5 Moments</a:t>
            </a:r>
          </a:p>
        </p:txBody>
      </p:sp>
      <p:sp>
        <p:nvSpPr>
          <p:cNvPr id="5" name="Rectangle 4">
            <a:extLst>
              <a:ext uri="{FF2B5EF4-FFF2-40B4-BE49-F238E27FC236}">
                <a16:creationId xmlns:a16="http://schemas.microsoft.com/office/drawing/2014/main" id="{543C9998-177C-500E-723A-41E451C4F5CE}"/>
              </a:ext>
            </a:extLst>
          </p:cNvPr>
          <p:cNvSpPr/>
          <p:nvPr/>
        </p:nvSpPr>
        <p:spPr>
          <a:xfrm>
            <a:off x="2773881" y="2336578"/>
            <a:ext cx="3060000" cy="1965140"/>
          </a:xfrm>
          <a:prstGeom prst="rect">
            <a:avLst/>
          </a:prstGeom>
          <a:ln w="38100">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600" dirty="0"/>
          </a:p>
        </p:txBody>
      </p:sp>
      <p:sp>
        <p:nvSpPr>
          <p:cNvPr id="6" name="ZoneTexte 5">
            <a:extLst>
              <a:ext uri="{FF2B5EF4-FFF2-40B4-BE49-F238E27FC236}">
                <a16:creationId xmlns:a16="http://schemas.microsoft.com/office/drawing/2014/main" id="{BFCCFCCD-921E-C72E-A89E-1FBBBB8472C0}"/>
              </a:ext>
            </a:extLst>
          </p:cNvPr>
          <p:cNvSpPr txBox="1"/>
          <p:nvPr/>
        </p:nvSpPr>
        <p:spPr>
          <a:xfrm>
            <a:off x="2790597" y="2444180"/>
            <a:ext cx="2841586" cy="276999"/>
          </a:xfrm>
          <a:prstGeom prst="rect">
            <a:avLst/>
          </a:prstGeom>
          <a:noFill/>
        </p:spPr>
        <p:txBody>
          <a:bodyPr wrap="square" rtlCol="0">
            <a:spAutoFit/>
          </a:bodyPr>
          <a:lstStyle/>
          <a:p>
            <a:r>
              <a:rPr lang="fr-FR" sz="1200" b="1" dirty="0">
                <a:solidFill>
                  <a:schemeClr val="bg1"/>
                </a:solidFill>
              </a:rPr>
              <a:t>Moment de l’argumentaire </a:t>
            </a:r>
          </a:p>
        </p:txBody>
      </p:sp>
      <p:sp>
        <p:nvSpPr>
          <p:cNvPr id="7" name="ZoneTexte 6">
            <a:extLst>
              <a:ext uri="{FF2B5EF4-FFF2-40B4-BE49-F238E27FC236}">
                <a16:creationId xmlns:a16="http://schemas.microsoft.com/office/drawing/2014/main" id="{687AE279-432E-36D0-10FC-ACAD6C3C311A}"/>
              </a:ext>
            </a:extLst>
          </p:cNvPr>
          <p:cNvSpPr txBox="1"/>
          <p:nvPr/>
        </p:nvSpPr>
        <p:spPr>
          <a:xfrm>
            <a:off x="2762831" y="3039998"/>
            <a:ext cx="2297802" cy="646331"/>
          </a:xfrm>
          <a:prstGeom prst="rect">
            <a:avLst/>
          </a:prstGeom>
          <a:noFill/>
        </p:spPr>
        <p:txBody>
          <a:bodyPr wrap="square" rtlCol="0">
            <a:spAutoFit/>
          </a:bodyPr>
          <a:lstStyle/>
          <a:p>
            <a:r>
              <a:rPr lang="fr-FR" sz="1200" dirty="0">
                <a:solidFill>
                  <a:schemeClr val="bg1"/>
                </a:solidFill>
              </a:rPr>
              <a:t>Construire la problématique pour justifier le travail de recherche </a:t>
            </a:r>
          </a:p>
        </p:txBody>
      </p:sp>
      <p:sp>
        <p:nvSpPr>
          <p:cNvPr id="8" name="Rectangle 7">
            <a:extLst>
              <a:ext uri="{FF2B5EF4-FFF2-40B4-BE49-F238E27FC236}">
                <a16:creationId xmlns:a16="http://schemas.microsoft.com/office/drawing/2014/main" id="{FF4B2E48-7D93-B064-2A1F-EC0F1F2E5D7E}"/>
              </a:ext>
            </a:extLst>
          </p:cNvPr>
          <p:cNvSpPr/>
          <p:nvPr/>
        </p:nvSpPr>
        <p:spPr>
          <a:xfrm>
            <a:off x="2805293" y="4301718"/>
            <a:ext cx="3060000" cy="1934359"/>
          </a:xfrm>
          <a:prstGeom prst="rect">
            <a:avLst/>
          </a:prstGeom>
          <a:solidFill>
            <a:schemeClr val="accent1">
              <a:lumMod val="20000"/>
              <a:lumOff val="80000"/>
            </a:schemeClr>
          </a:solidFill>
          <a:ln w="38100">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9" name="ZoneTexte 8">
            <a:extLst>
              <a:ext uri="{FF2B5EF4-FFF2-40B4-BE49-F238E27FC236}">
                <a16:creationId xmlns:a16="http://schemas.microsoft.com/office/drawing/2014/main" id="{1CA2AC5F-5FE1-AEDC-BF65-87BED78C756D}"/>
              </a:ext>
            </a:extLst>
          </p:cNvPr>
          <p:cNvSpPr txBox="1"/>
          <p:nvPr/>
        </p:nvSpPr>
        <p:spPr>
          <a:xfrm>
            <a:off x="2762831" y="4426708"/>
            <a:ext cx="1868302" cy="1200329"/>
          </a:xfrm>
          <a:prstGeom prst="rect">
            <a:avLst/>
          </a:prstGeom>
          <a:noFill/>
        </p:spPr>
        <p:txBody>
          <a:bodyPr wrap="square" rtlCol="0">
            <a:spAutoFit/>
          </a:bodyPr>
          <a:lstStyle/>
          <a:p>
            <a:r>
              <a:rPr lang="fr-FR" sz="1200" dirty="0">
                <a:solidFill>
                  <a:schemeClr val="accent1">
                    <a:lumMod val="75000"/>
                  </a:schemeClr>
                </a:solidFill>
              </a:rPr>
              <a:t>Imaginer, créer, concevoir des contributions pour répondre à la question de recherche </a:t>
            </a:r>
          </a:p>
        </p:txBody>
      </p:sp>
      <p:sp>
        <p:nvSpPr>
          <p:cNvPr id="10" name="Rectangle 9">
            <a:extLst>
              <a:ext uri="{FF2B5EF4-FFF2-40B4-BE49-F238E27FC236}">
                <a16:creationId xmlns:a16="http://schemas.microsoft.com/office/drawing/2014/main" id="{14AFDCF6-C42A-6FA7-F7EB-045B4C659A81}"/>
              </a:ext>
            </a:extLst>
          </p:cNvPr>
          <p:cNvSpPr/>
          <p:nvPr/>
        </p:nvSpPr>
        <p:spPr>
          <a:xfrm>
            <a:off x="5835828" y="4301719"/>
            <a:ext cx="3060000" cy="1934358"/>
          </a:xfrm>
          <a:prstGeom prst="rect">
            <a:avLst/>
          </a:prstGeom>
          <a:ln w="38100">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600" dirty="0"/>
          </a:p>
          <a:p>
            <a:pPr algn="ctr"/>
            <a:endParaRPr lang="fr-FR" sz="1600" dirty="0"/>
          </a:p>
          <a:p>
            <a:pPr algn="ctr"/>
            <a:endParaRPr lang="fr-FR" sz="1600" dirty="0"/>
          </a:p>
          <a:p>
            <a:pPr algn="ctr"/>
            <a:endParaRPr lang="fr-FR" sz="1600" dirty="0"/>
          </a:p>
        </p:txBody>
      </p:sp>
      <p:sp>
        <p:nvSpPr>
          <p:cNvPr id="11" name="ZoneTexte 10">
            <a:extLst>
              <a:ext uri="{FF2B5EF4-FFF2-40B4-BE49-F238E27FC236}">
                <a16:creationId xmlns:a16="http://schemas.microsoft.com/office/drawing/2014/main" id="{806F19D1-E7BA-2EE2-48EA-ADB5B9CE42B9}"/>
              </a:ext>
            </a:extLst>
          </p:cNvPr>
          <p:cNvSpPr txBox="1"/>
          <p:nvPr/>
        </p:nvSpPr>
        <p:spPr>
          <a:xfrm>
            <a:off x="6942602" y="5651968"/>
            <a:ext cx="1908038" cy="461665"/>
          </a:xfrm>
          <a:prstGeom prst="rect">
            <a:avLst/>
          </a:prstGeom>
          <a:noFill/>
        </p:spPr>
        <p:txBody>
          <a:bodyPr wrap="square" rtlCol="0">
            <a:spAutoFit/>
          </a:bodyPr>
          <a:lstStyle/>
          <a:p>
            <a:pPr algn="r"/>
            <a:r>
              <a:rPr lang="fr-FR" sz="1200" b="1" dirty="0">
                <a:solidFill>
                  <a:schemeClr val="bg1"/>
                </a:solidFill>
              </a:rPr>
              <a:t>Moment  de mise à l’épreuve</a:t>
            </a:r>
          </a:p>
        </p:txBody>
      </p:sp>
      <p:sp>
        <p:nvSpPr>
          <p:cNvPr id="12" name="ZoneTexte 11">
            <a:extLst>
              <a:ext uri="{FF2B5EF4-FFF2-40B4-BE49-F238E27FC236}">
                <a16:creationId xmlns:a16="http://schemas.microsoft.com/office/drawing/2014/main" id="{C5058F7D-080C-E44F-16CD-E5DA47B41365}"/>
              </a:ext>
            </a:extLst>
          </p:cNvPr>
          <p:cNvSpPr txBox="1"/>
          <p:nvPr/>
        </p:nvSpPr>
        <p:spPr>
          <a:xfrm>
            <a:off x="5896944" y="2349640"/>
            <a:ext cx="2969624" cy="276999"/>
          </a:xfrm>
          <a:prstGeom prst="rect">
            <a:avLst/>
          </a:prstGeom>
          <a:noFill/>
        </p:spPr>
        <p:txBody>
          <a:bodyPr wrap="square" rtlCol="0">
            <a:spAutoFit/>
          </a:bodyPr>
          <a:lstStyle/>
          <a:p>
            <a:pPr algn="r"/>
            <a:r>
              <a:rPr lang="fr-FR" sz="1200" b="1" dirty="0">
                <a:solidFill>
                  <a:schemeClr val="accent1">
                    <a:lumMod val="75000"/>
                  </a:schemeClr>
                </a:solidFill>
              </a:rPr>
              <a:t>Moment de la fondation </a:t>
            </a:r>
          </a:p>
        </p:txBody>
      </p:sp>
      <p:sp>
        <p:nvSpPr>
          <p:cNvPr id="13" name="ZoneTexte 12">
            <a:extLst>
              <a:ext uri="{FF2B5EF4-FFF2-40B4-BE49-F238E27FC236}">
                <a16:creationId xmlns:a16="http://schemas.microsoft.com/office/drawing/2014/main" id="{02D05ECB-FEAD-BFE4-9478-54BF52471A73}"/>
              </a:ext>
            </a:extLst>
          </p:cNvPr>
          <p:cNvSpPr txBox="1"/>
          <p:nvPr/>
        </p:nvSpPr>
        <p:spPr>
          <a:xfrm>
            <a:off x="6238991" y="2872287"/>
            <a:ext cx="2623406" cy="1015663"/>
          </a:xfrm>
          <a:prstGeom prst="rect">
            <a:avLst/>
          </a:prstGeom>
          <a:noFill/>
        </p:spPr>
        <p:txBody>
          <a:bodyPr wrap="square" rtlCol="0">
            <a:spAutoFit/>
          </a:bodyPr>
          <a:lstStyle/>
          <a:p>
            <a:pPr algn="r"/>
            <a:r>
              <a:rPr lang="fr-FR" sz="1200" dirty="0">
                <a:solidFill>
                  <a:schemeClr val="accent1">
                    <a:lumMod val="75000"/>
                  </a:schemeClr>
                </a:solidFill>
              </a:rPr>
              <a:t>Conduire la veille scientifique, sociétal et technique, analyser les  travaux antérieurs et l’impact sociétal , identifier des  questions non résolues</a:t>
            </a:r>
          </a:p>
        </p:txBody>
      </p:sp>
      <p:sp>
        <p:nvSpPr>
          <p:cNvPr id="14" name="ZoneTexte 13">
            <a:extLst>
              <a:ext uri="{FF2B5EF4-FFF2-40B4-BE49-F238E27FC236}">
                <a16:creationId xmlns:a16="http://schemas.microsoft.com/office/drawing/2014/main" id="{0BC715B9-104F-9629-B434-E28D11BA49CD}"/>
              </a:ext>
            </a:extLst>
          </p:cNvPr>
          <p:cNvSpPr txBox="1"/>
          <p:nvPr/>
        </p:nvSpPr>
        <p:spPr>
          <a:xfrm>
            <a:off x="7137846" y="4376679"/>
            <a:ext cx="1724551" cy="1200329"/>
          </a:xfrm>
          <a:prstGeom prst="rect">
            <a:avLst/>
          </a:prstGeom>
          <a:noFill/>
        </p:spPr>
        <p:txBody>
          <a:bodyPr wrap="square" rtlCol="0">
            <a:spAutoFit/>
          </a:bodyPr>
          <a:lstStyle/>
          <a:p>
            <a:pPr algn="r"/>
            <a:r>
              <a:rPr lang="fr-FR" sz="1200" dirty="0">
                <a:solidFill>
                  <a:schemeClr val="bg1"/>
                </a:solidFill>
              </a:rPr>
              <a:t>Produire des données afin d’observer le terrain, d’évaluer, de tester les contributions</a:t>
            </a:r>
          </a:p>
          <a:p>
            <a:endParaRPr lang="fr-FR" sz="1200" dirty="0">
              <a:solidFill>
                <a:schemeClr val="bg1"/>
              </a:solidFill>
            </a:endParaRPr>
          </a:p>
        </p:txBody>
      </p:sp>
      <p:sp>
        <p:nvSpPr>
          <p:cNvPr id="15" name="ZoneTexte 14">
            <a:extLst>
              <a:ext uri="{FF2B5EF4-FFF2-40B4-BE49-F238E27FC236}">
                <a16:creationId xmlns:a16="http://schemas.microsoft.com/office/drawing/2014/main" id="{24478CC5-6966-DA98-BF0C-697C314AE8EA}"/>
              </a:ext>
            </a:extLst>
          </p:cNvPr>
          <p:cNvSpPr txBox="1"/>
          <p:nvPr/>
        </p:nvSpPr>
        <p:spPr>
          <a:xfrm>
            <a:off x="1684113" y="5882800"/>
            <a:ext cx="2969624" cy="276999"/>
          </a:xfrm>
          <a:prstGeom prst="rect">
            <a:avLst/>
          </a:prstGeom>
          <a:noFill/>
        </p:spPr>
        <p:txBody>
          <a:bodyPr wrap="square" rtlCol="0">
            <a:spAutoFit/>
          </a:bodyPr>
          <a:lstStyle/>
          <a:p>
            <a:pPr algn="r"/>
            <a:r>
              <a:rPr lang="fr-FR" sz="1200" b="1" dirty="0">
                <a:solidFill>
                  <a:schemeClr val="accent1">
                    <a:lumMod val="75000"/>
                  </a:schemeClr>
                </a:solidFill>
              </a:rPr>
              <a:t>Moment de la création</a:t>
            </a:r>
          </a:p>
        </p:txBody>
      </p:sp>
      <p:sp>
        <p:nvSpPr>
          <p:cNvPr id="4" name="Rectangle 3">
            <a:extLst>
              <a:ext uri="{FF2B5EF4-FFF2-40B4-BE49-F238E27FC236}">
                <a16:creationId xmlns:a16="http://schemas.microsoft.com/office/drawing/2014/main" id="{6557F2B7-A299-75FC-E025-08FA12623B0E}"/>
              </a:ext>
            </a:extLst>
          </p:cNvPr>
          <p:cNvSpPr/>
          <p:nvPr/>
        </p:nvSpPr>
        <p:spPr>
          <a:xfrm>
            <a:off x="424543" y="6439456"/>
            <a:ext cx="11342914" cy="36492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100" dirty="0" err="1">
                <a:solidFill>
                  <a:schemeClr val="bg1"/>
                </a:solidFill>
              </a:rPr>
              <a:t>Mandran</a:t>
            </a:r>
            <a:r>
              <a:rPr lang="fr-FR" sz="1100" dirty="0">
                <a:solidFill>
                  <a:schemeClr val="bg1"/>
                </a:solidFill>
              </a:rPr>
              <a:t> N., </a:t>
            </a:r>
            <a:r>
              <a:rPr lang="fr-FR" sz="1100" dirty="0" err="1">
                <a:solidFill>
                  <a:schemeClr val="bg1"/>
                </a:solidFill>
              </a:rPr>
              <a:t>Lebis</a:t>
            </a:r>
            <a:r>
              <a:rPr lang="fr-FR" sz="1100" dirty="0">
                <a:solidFill>
                  <a:schemeClr val="bg1"/>
                </a:solidFill>
              </a:rPr>
              <a:t>, A., Vermeulen M., 2024, De l'itératif au </a:t>
            </a:r>
            <a:r>
              <a:rPr lang="fr-FR" sz="1100" dirty="0" err="1">
                <a:solidFill>
                  <a:schemeClr val="bg1"/>
                </a:solidFill>
              </a:rPr>
              <a:t>momentum</a:t>
            </a:r>
            <a:r>
              <a:rPr lang="fr-FR" sz="1100" dirty="0">
                <a:solidFill>
                  <a:schemeClr val="bg1"/>
                </a:solidFill>
              </a:rPr>
              <a:t> : une évolution nécessaire aux méthodes de conduite de la recherche. À paraitre</a:t>
            </a:r>
          </a:p>
        </p:txBody>
      </p:sp>
      <p:sp>
        <p:nvSpPr>
          <p:cNvPr id="3" name="Espace réservé du numéro de diapositive 3">
            <a:extLst>
              <a:ext uri="{FF2B5EF4-FFF2-40B4-BE49-F238E27FC236}">
                <a16:creationId xmlns:a16="http://schemas.microsoft.com/office/drawing/2014/main" id="{3AC68526-68F8-3CC2-3899-66296AF21D99}"/>
              </a:ext>
            </a:extLst>
          </p:cNvPr>
          <p:cNvSpPr>
            <a:spLocks noGrp="1"/>
          </p:cNvSpPr>
          <p:nvPr>
            <p:ph type="sldNum" sz="quarter" idx="12"/>
          </p:nvPr>
        </p:nvSpPr>
        <p:spPr>
          <a:xfrm>
            <a:off x="10352540" y="295729"/>
            <a:ext cx="838199" cy="767687"/>
          </a:xfrm>
        </p:spPr>
        <p:txBody>
          <a:bodyPr/>
          <a:lstStyle/>
          <a:p>
            <a:fld id="{177CE31D-10EA-2648-A0B7-1E8593C1F3C0}" type="slidenum">
              <a:rPr lang="fr-FR" smtClean="0"/>
              <a:t>34</a:t>
            </a:fld>
            <a:endParaRPr lang="fr-FR" dirty="0"/>
          </a:p>
        </p:txBody>
      </p:sp>
    </p:spTree>
    <p:extLst>
      <p:ext uri="{BB962C8B-B14F-4D97-AF65-F5344CB8AC3E}">
        <p14:creationId xmlns:p14="http://schemas.microsoft.com/office/powerpoint/2010/main" val="25707007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DA71E9-B33E-9CE9-DE6E-1A5C9BF35DCB}"/>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AD96D78E-71D5-4A83-64CD-16EEA3019CBD}"/>
              </a:ext>
            </a:extLst>
          </p:cNvPr>
          <p:cNvSpPr/>
          <p:nvPr/>
        </p:nvSpPr>
        <p:spPr>
          <a:xfrm>
            <a:off x="5851756" y="2313605"/>
            <a:ext cx="3060000" cy="1965140"/>
          </a:xfrm>
          <a:prstGeom prst="rect">
            <a:avLst/>
          </a:prstGeom>
          <a:solidFill>
            <a:schemeClr val="accent1">
              <a:lumMod val="20000"/>
              <a:lumOff val="80000"/>
            </a:schemeClr>
          </a:solidFill>
          <a:ln w="38100">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600">
              <a:solidFill>
                <a:schemeClr val="bg1"/>
              </a:solidFill>
            </a:endParaRPr>
          </a:p>
        </p:txBody>
      </p:sp>
      <p:sp>
        <p:nvSpPr>
          <p:cNvPr id="2" name="Titre 1">
            <a:extLst>
              <a:ext uri="{FF2B5EF4-FFF2-40B4-BE49-F238E27FC236}">
                <a16:creationId xmlns:a16="http://schemas.microsoft.com/office/drawing/2014/main" id="{6AD40A5D-794D-A63E-0941-6675E719C80E}"/>
              </a:ext>
            </a:extLst>
          </p:cNvPr>
          <p:cNvSpPr>
            <a:spLocks noGrp="1"/>
          </p:cNvSpPr>
          <p:nvPr>
            <p:ph type="title"/>
          </p:nvPr>
        </p:nvSpPr>
        <p:spPr/>
        <p:txBody>
          <a:bodyPr/>
          <a:lstStyle/>
          <a:p>
            <a:r>
              <a:rPr lang="fr-FR" dirty="0"/>
              <a:t>THEDRE en 5 Moments</a:t>
            </a:r>
          </a:p>
        </p:txBody>
      </p:sp>
      <p:sp>
        <p:nvSpPr>
          <p:cNvPr id="5" name="Rectangle 4">
            <a:extLst>
              <a:ext uri="{FF2B5EF4-FFF2-40B4-BE49-F238E27FC236}">
                <a16:creationId xmlns:a16="http://schemas.microsoft.com/office/drawing/2014/main" id="{D740F0ED-824C-A620-5161-0BBCB7B741B8}"/>
              </a:ext>
            </a:extLst>
          </p:cNvPr>
          <p:cNvSpPr/>
          <p:nvPr/>
        </p:nvSpPr>
        <p:spPr>
          <a:xfrm>
            <a:off x="2773881" y="2336578"/>
            <a:ext cx="3060000" cy="1965140"/>
          </a:xfrm>
          <a:prstGeom prst="rect">
            <a:avLst/>
          </a:prstGeom>
          <a:ln w="38100">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600" dirty="0"/>
          </a:p>
        </p:txBody>
      </p:sp>
      <p:sp>
        <p:nvSpPr>
          <p:cNvPr id="6" name="ZoneTexte 5">
            <a:extLst>
              <a:ext uri="{FF2B5EF4-FFF2-40B4-BE49-F238E27FC236}">
                <a16:creationId xmlns:a16="http://schemas.microsoft.com/office/drawing/2014/main" id="{1B4D7DD0-F812-7F81-DB71-DCF1BDA4F1C7}"/>
              </a:ext>
            </a:extLst>
          </p:cNvPr>
          <p:cNvSpPr txBox="1"/>
          <p:nvPr/>
        </p:nvSpPr>
        <p:spPr>
          <a:xfrm>
            <a:off x="2790597" y="2444180"/>
            <a:ext cx="2841586" cy="276999"/>
          </a:xfrm>
          <a:prstGeom prst="rect">
            <a:avLst/>
          </a:prstGeom>
          <a:noFill/>
        </p:spPr>
        <p:txBody>
          <a:bodyPr wrap="square" rtlCol="0">
            <a:spAutoFit/>
          </a:bodyPr>
          <a:lstStyle/>
          <a:p>
            <a:r>
              <a:rPr lang="fr-FR" sz="1200" b="1" dirty="0">
                <a:solidFill>
                  <a:schemeClr val="bg1"/>
                </a:solidFill>
              </a:rPr>
              <a:t>Moment de l’argumentaire </a:t>
            </a:r>
          </a:p>
        </p:txBody>
      </p:sp>
      <p:sp>
        <p:nvSpPr>
          <p:cNvPr id="7" name="ZoneTexte 6">
            <a:extLst>
              <a:ext uri="{FF2B5EF4-FFF2-40B4-BE49-F238E27FC236}">
                <a16:creationId xmlns:a16="http://schemas.microsoft.com/office/drawing/2014/main" id="{DAF77EB9-7C18-78F0-2549-1C543B9D8141}"/>
              </a:ext>
            </a:extLst>
          </p:cNvPr>
          <p:cNvSpPr txBox="1"/>
          <p:nvPr/>
        </p:nvSpPr>
        <p:spPr>
          <a:xfrm>
            <a:off x="2762831" y="3039998"/>
            <a:ext cx="2297802" cy="646331"/>
          </a:xfrm>
          <a:prstGeom prst="rect">
            <a:avLst/>
          </a:prstGeom>
          <a:noFill/>
        </p:spPr>
        <p:txBody>
          <a:bodyPr wrap="square" rtlCol="0">
            <a:spAutoFit/>
          </a:bodyPr>
          <a:lstStyle/>
          <a:p>
            <a:r>
              <a:rPr lang="fr-FR" sz="1200" dirty="0">
                <a:solidFill>
                  <a:schemeClr val="bg1"/>
                </a:solidFill>
              </a:rPr>
              <a:t>Construire la problématique pour justifier le travail de recherche </a:t>
            </a:r>
          </a:p>
        </p:txBody>
      </p:sp>
      <p:sp>
        <p:nvSpPr>
          <p:cNvPr id="8" name="Rectangle 7">
            <a:extLst>
              <a:ext uri="{FF2B5EF4-FFF2-40B4-BE49-F238E27FC236}">
                <a16:creationId xmlns:a16="http://schemas.microsoft.com/office/drawing/2014/main" id="{2DC9E47D-6810-1C86-DB46-22E0D3D00A20}"/>
              </a:ext>
            </a:extLst>
          </p:cNvPr>
          <p:cNvSpPr/>
          <p:nvPr/>
        </p:nvSpPr>
        <p:spPr>
          <a:xfrm>
            <a:off x="2805293" y="4301718"/>
            <a:ext cx="3060000" cy="1934359"/>
          </a:xfrm>
          <a:prstGeom prst="rect">
            <a:avLst/>
          </a:prstGeom>
          <a:solidFill>
            <a:schemeClr val="accent1">
              <a:lumMod val="20000"/>
              <a:lumOff val="80000"/>
            </a:schemeClr>
          </a:solidFill>
          <a:ln w="38100">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9" name="ZoneTexte 8">
            <a:extLst>
              <a:ext uri="{FF2B5EF4-FFF2-40B4-BE49-F238E27FC236}">
                <a16:creationId xmlns:a16="http://schemas.microsoft.com/office/drawing/2014/main" id="{31A9D576-8148-3E3F-BB9F-C44246427F9D}"/>
              </a:ext>
            </a:extLst>
          </p:cNvPr>
          <p:cNvSpPr txBox="1"/>
          <p:nvPr/>
        </p:nvSpPr>
        <p:spPr>
          <a:xfrm>
            <a:off x="2762831" y="4426708"/>
            <a:ext cx="1868302" cy="1200329"/>
          </a:xfrm>
          <a:prstGeom prst="rect">
            <a:avLst/>
          </a:prstGeom>
          <a:noFill/>
        </p:spPr>
        <p:txBody>
          <a:bodyPr wrap="square" rtlCol="0">
            <a:spAutoFit/>
          </a:bodyPr>
          <a:lstStyle/>
          <a:p>
            <a:r>
              <a:rPr lang="fr-FR" sz="1200" dirty="0">
                <a:solidFill>
                  <a:schemeClr val="accent1">
                    <a:lumMod val="75000"/>
                  </a:schemeClr>
                </a:solidFill>
              </a:rPr>
              <a:t>Imaginer, créer, concevoir des contributions pour répondre à la question de recherche </a:t>
            </a:r>
          </a:p>
        </p:txBody>
      </p:sp>
      <p:sp>
        <p:nvSpPr>
          <p:cNvPr id="10" name="Rectangle 9">
            <a:extLst>
              <a:ext uri="{FF2B5EF4-FFF2-40B4-BE49-F238E27FC236}">
                <a16:creationId xmlns:a16="http://schemas.microsoft.com/office/drawing/2014/main" id="{1091AA96-A6A3-702E-EFB4-D3AC2379B5DD}"/>
              </a:ext>
            </a:extLst>
          </p:cNvPr>
          <p:cNvSpPr/>
          <p:nvPr/>
        </p:nvSpPr>
        <p:spPr>
          <a:xfrm>
            <a:off x="5835828" y="4301719"/>
            <a:ext cx="3060000" cy="1934358"/>
          </a:xfrm>
          <a:prstGeom prst="rect">
            <a:avLst/>
          </a:prstGeom>
          <a:ln w="38100">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600" dirty="0"/>
          </a:p>
          <a:p>
            <a:pPr algn="ctr"/>
            <a:endParaRPr lang="fr-FR" sz="1600" dirty="0"/>
          </a:p>
          <a:p>
            <a:pPr algn="ctr"/>
            <a:endParaRPr lang="fr-FR" sz="1600" dirty="0"/>
          </a:p>
          <a:p>
            <a:pPr algn="ctr"/>
            <a:endParaRPr lang="fr-FR" sz="1600" dirty="0"/>
          </a:p>
        </p:txBody>
      </p:sp>
      <p:sp>
        <p:nvSpPr>
          <p:cNvPr id="11" name="ZoneTexte 10">
            <a:extLst>
              <a:ext uri="{FF2B5EF4-FFF2-40B4-BE49-F238E27FC236}">
                <a16:creationId xmlns:a16="http://schemas.microsoft.com/office/drawing/2014/main" id="{95FCFA61-8A3B-C043-1F96-26B03D6F5DA1}"/>
              </a:ext>
            </a:extLst>
          </p:cNvPr>
          <p:cNvSpPr txBox="1"/>
          <p:nvPr/>
        </p:nvSpPr>
        <p:spPr>
          <a:xfrm>
            <a:off x="6942602" y="5651968"/>
            <a:ext cx="1908038" cy="461665"/>
          </a:xfrm>
          <a:prstGeom prst="rect">
            <a:avLst/>
          </a:prstGeom>
          <a:noFill/>
        </p:spPr>
        <p:txBody>
          <a:bodyPr wrap="square" rtlCol="0">
            <a:spAutoFit/>
          </a:bodyPr>
          <a:lstStyle/>
          <a:p>
            <a:pPr algn="r"/>
            <a:r>
              <a:rPr lang="fr-FR" sz="1200" b="1" dirty="0">
                <a:solidFill>
                  <a:schemeClr val="bg1"/>
                </a:solidFill>
              </a:rPr>
              <a:t>Moment  de mise à l’épreuve</a:t>
            </a:r>
          </a:p>
        </p:txBody>
      </p:sp>
      <p:sp>
        <p:nvSpPr>
          <p:cNvPr id="12" name="ZoneTexte 11">
            <a:extLst>
              <a:ext uri="{FF2B5EF4-FFF2-40B4-BE49-F238E27FC236}">
                <a16:creationId xmlns:a16="http://schemas.microsoft.com/office/drawing/2014/main" id="{23E88190-6EAD-6B67-24B7-2D591D95A53A}"/>
              </a:ext>
            </a:extLst>
          </p:cNvPr>
          <p:cNvSpPr txBox="1"/>
          <p:nvPr/>
        </p:nvSpPr>
        <p:spPr>
          <a:xfrm>
            <a:off x="5896944" y="2349640"/>
            <a:ext cx="2969624" cy="276999"/>
          </a:xfrm>
          <a:prstGeom prst="rect">
            <a:avLst/>
          </a:prstGeom>
          <a:noFill/>
        </p:spPr>
        <p:txBody>
          <a:bodyPr wrap="square" rtlCol="0">
            <a:spAutoFit/>
          </a:bodyPr>
          <a:lstStyle/>
          <a:p>
            <a:pPr algn="r"/>
            <a:r>
              <a:rPr lang="fr-FR" sz="1200" b="1" dirty="0">
                <a:solidFill>
                  <a:schemeClr val="accent1">
                    <a:lumMod val="75000"/>
                  </a:schemeClr>
                </a:solidFill>
              </a:rPr>
              <a:t>Moment de la fondation </a:t>
            </a:r>
          </a:p>
        </p:txBody>
      </p:sp>
      <p:sp>
        <p:nvSpPr>
          <p:cNvPr id="13" name="ZoneTexte 12">
            <a:extLst>
              <a:ext uri="{FF2B5EF4-FFF2-40B4-BE49-F238E27FC236}">
                <a16:creationId xmlns:a16="http://schemas.microsoft.com/office/drawing/2014/main" id="{F5CE92AC-EE56-6652-6808-B969121B6D7F}"/>
              </a:ext>
            </a:extLst>
          </p:cNvPr>
          <p:cNvSpPr txBox="1"/>
          <p:nvPr/>
        </p:nvSpPr>
        <p:spPr>
          <a:xfrm>
            <a:off x="6238991" y="2872287"/>
            <a:ext cx="2623406" cy="1015663"/>
          </a:xfrm>
          <a:prstGeom prst="rect">
            <a:avLst/>
          </a:prstGeom>
          <a:noFill/>
        </p:spPr>
        <p:txBody>
          <a:bodyPr wrap="square" rtlCol="0">
            <a:spAutoFit/>
          </a:bodyPr>
          <a:lstStyle/>
          <a:p>
            <a:pPr algn="r"/>
            <a:r>
              <a:rPr lang="fr-FR" sz="1200" dirty="0">
                <a:solidFill>
                  <a:schemeClr val="accent1">
                    <a:lumMod val="75000"/>
                  </a:schemeClr>
                </a:solidFill>
              </a:rPr>
              <a:t>Conduire la veille scientifique, sociétal et technique, analyser les  travaux antérieurs et l’impact sociétal , identifier des  questions non résolues</a:t>
            </a:r>
          </a:p>
        </p:txBody>
      </p:sp>
      <p:sp>
        <p:nvSpPr>
          <p:cNvPr id="14" name="ZoneTexte 13">
            <a:extLst>
              <a:ext uri="{FF2B5EF4-FFF2-40B4-BE49-F238E27FC236}">
                <a16:creationId xmlns:a16="http://schemas.microsoft.com/office/drawing/2014/main" id="{F8C96BD2-5B99-EB17-F46F-5274480048FC}"/>
              </a:ext>
            </a:extLst>
          </p:cNvPr>
          <p:cNvSpPr txBox="1"/>
          <p:nvPr/>
        </p:nvSpPr>
        <p:spPr>
          <a:xfrm>
            <a:off x="7137846" y="4376679"/>
            <a:ext cx="1724551" cy="1200329"/>
          </a:xfrm>
          <a:prstGeom prst="rect">
            <a:avLst/>
          </a:prstGeom>
          <a:noFill/>
        </p:spPr>
        <p:txBody>
          <a:bodyPr wrap="square" rtlCol="0">
            <a:spAutoFit/>
          </a:bodyPr>
          <a:lstStyle/>
          <a:p>
            <a:pPr algn="r"/>
            <a:r>
              <a:rPr lang="fr-FR" sz="1200" dirty="0">
                <a:solidFill>
                  <a:schemeClr val="bg1"/>
                </a:solidFill>
              </a:rPr>
              <a:t>Produire des données afin d’observer le terrain, d’évaluer, de tester les contributions</a:t>
            </a:r>
          </a:p>
          <a:p>
            <a:endParaRPr lang="fr-FR" sz="1200" dirty="0">
              <a:solidFill>
                <a:schemeClr val="bg1"/>
              </a:solidFill>
            </a:endParaRPr>
          </a:p>
        </p:txBody>
      </p:sp>
      <p:sp>
        <p:nvSpPr>
          <p:cNvPr id="15" name="ZoneTexte 14">
            <a:extLst>
              <a:ext uri="{FF2B5EF4-FFF2-40B4-BE49-F238E27FC236}">
                <a16:creationId xmlns:a16="http://schemas.microsoft.com/office/drawing/2014/main" id="{71104290-3E6F-6DAE-5FEB-385C94040434}"/>
              </a:ext>
            </a:extLst>
          </p:cNvPr>
          <p:cNvSpPr txBox="1"/>
          <p:nvPr/>
        </p:nvSpPr>
        <p:spPr>
          <a:xfrm>
            <a:off x="1684113" y="5882800"/>
            <a:ext cx="2969624" cy="276999"/>
          </a:xfrm>
          <a:prstGeom prst="rect">
            <a:avLst/>
          </a:prstGeom>
          <a:noFill/>
        </p:spPr>
        <p:txBody>
          <a:bodyPr wrap="square" rtlCol="0">
            <a:spAutoFit/>
          </a:bodyPr>
          <a:lstStyle/>
          <a:p>
            <a:pPr algn="r"/>
            <a:r>
              <a:rPr lang="fr-FR" sz="1200" b="1" dirty="0">
                <a:solidFill>
                  <a:schemeClr val="accent1">
                    <a:lumMod val="75000"/>
                  </a:schemeClr>
                </a:solidFill>
              </a:rPr>
              <a:t>Moment de la création</a:t>
            </a:r>
          </a:p>
        </p:txBody>
      </p:sp>
      <p:sp>
        <p:nvSpPr>
          <p:cNvPr id="3" name="Ellipse 2">
            <a:extLst>
              <a:ext uri="{FF2B5EF4-FFF2-40B4-BE49-F238E27FC236}">
                <a16:creationId xmlns:a16="http://schemas.microsoft.com/office/drawing/2014/main" id="{59EBEAE5-A985-4E7B-6B68-13F45906A7BE}"/>
              </a:ext>
            </a:extLst>
          </p:cNvPr>
          <p:cNvSpPr/>
          <p:nvPr/>
        </p:nvSpPr>
        <p:spPr>
          <a:xfrm>
            <a:off x="4888680" y="3552264"/>
            <a:ext cx="1868302" cy="1853967"/>
          </a:xfrm>
          <a:prstGeom prst="ellipse">
            <a:avLst/>
          </a:prstGeom>
          <a:solidFill>
            <a:schemeClr val="accent1">
              <a:lumMod val="40000"/>
              <a:lumOff val="60000"/>
            </a:schemeClr>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dirty="0"/>
              <a:t>Moment de l’échange : Initier, Collaborer Confronter </a:t>
            </a:r>
          </a:p>
        </p:txBody>
      </p:sp>
      <p:sp>
        <p:nvSpPr>
          <p:cNvPr id="4" name="Rectangle 3">
            <a:extLst>
              <a:ext uri="{FF2B5EF4-FFF2-40B4-BE49-F238E27FC236}">
                <a16:creationId xmlns:a16="http://schemas.microsoft.com/office/drawing/2014/main" id="{3F053713-9C31-FA8F-F1E0-78884BBCB791}"/>
              </a:ext>
            </a:extLst>
          </p:cNvPr>
          <p:cNvSpPr/>
          <p:nvPr/>
        </p:nvSpPr>
        <p:spPr>
          <a:xfrm>
            <a:off x="424543" y="6439456"/>
            <a:ext cx="11342914" cy="36492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100" dirty="0" err="1">
                <a:solidFill>
                  <a:schemeClr val="bg1"/>
                </a:solidFill>
              </a:rPr>
              <a:t>Mandran</a:t>
            </a:r>
            <a:r>
              <a:rPr lang="fr-FR" sz="1100" dirty="0">
                <a:solidFill>
                  <a:schemeClr val="bg1"/>
                </a:solidFill>
              </a:rPr>
              <a:t> N., </a:t>
            </a:r>
            <a:r>
              <a:rPr lang="fr-FR" sz="1100" dirty="0" err="1">
                <a:solidFill>
                  <a:schemeClr val="bg1"/>
                </a:solidFill>
              </a:rPr>
              <a:t>Lebis</a:t>
            </a:r>
            <a:r>
              <a:rPr lang="fr-FR" sz="1100" dirty="0">
                <a:solidFill>
                  <a:schemeClr val="bg1"/>
                </a:solidFill>
              </a:rPr>
              <a:t>, A., Vermeulen M., 2024, De l'itératif au </a:t>
            </a:r>
            <a:r>
              <a:rPr lang="fr-FR" sz="1100" dirty="0" err="1">
                <a:solidFill>
                  <a:schemeClr val="bg1"/>
                </a:solidFill>
              </a:rPr>
              <a:t>momentum</a:t>
            </a:r>
            <a:r>
              <a:rPr lang="fr-FR" sz="1100" dirty="0">
                <a:solidFill>
                  <a:schemeClr val="bg1"/>
                </a:solidFill>
              </a:rPr>
              <a:t> : une évolution nécessaire aux méthodes de conduite de la recherche. À paraitre</a:t>
            </a:r>
          </a:p>
        </p:txBody>
      </p:sp>
      <p:sp>
        <p:nvSpPr>
          <p:cNvPr id="19" name="ZoneTexte 18">
            <a:extLst>
              <a:ext uri="{FF2B5EF4-FFF2-40B4-BE49-F238E27FC236}">
                <a16:creationId xmlns:a16="http://schemas.microsoft.com/office/drawing/2014/main" id="{0B8A3374-F1CE-F7D6-A26A-F36614651E88}"/>
              </a:ext>
            </a:extLst>
          </p:cNvPr>
          <p:cNvSpPr txBox="1"/>
          <p:nvPr/>
        </p:nvSpPr>
        <p:spPr>
          <a:xfrm>
            <a:off x="273687" y="4857360"/>
            <a:ext cx="2058032" cy="461665"/>
          </a:xfrm>
          <a:prstGeom prst="rect">
            <a:avLst/>
          </a:prstGeom>
          <a:noFill/>
        </p:spPr>
        <p:txBody>
          <a:bodyPr wrap="square">
            <a:spAutoFit/>
          </a:bodyPr>
          <a:lstStyle/>
          <a:p>
            <a:pPr algn="just"/>
            <a:endParaRPr lang="fr-FR" sz="1200" dirty="0">
              <a:solidFill>
                <a:schemeClr val="accent6">
                  <a:lumMod val="75000"/>
                </a:schemeClr>
              </a:solidFill>
            </a:endParaRPr>
          </a:p>
          <a:p>
            <a:pPr algn="just"/>
            <a:endParaRPr lang="fr-FR" sz="1200" dirty="0">
              <a:solidFill>
                <a:schemeClr val="accent6">
                  <a:lumMod val="75000"/>
                </a:schemeClr>
              </a:solidFill>
            </a:endParaRPr>
          </a:p>
        </p:txBody>
      </p:sp>
      <p:sp>
        <p:nvSpPr>
          <p:cNvPr id="24" name="Espace réservé du numéro de diapositive 3">
            <a:extLst>
              <a:ext uri="{FF2B5EF4-FFF2-40B4-BE49-F238E27FC236}">
                <a16:creationId xmlns:a16="http://schemas.microsoft.com/office/drawing/2014/main" id="{832BF1AF-0915-F6E6-FC27-0B947FE18674}"/>
              </a:ext>
            </a:extLst>
          </p:cNvPr>
          <p:cNvSpPr>
            <a:spLocks noGrp="1"/>
          </p:cNvSpPr>
          <p:nvPr>
            <p:ph type="sldNum" sz="quarter" idx="12"/>
          </p:nvPr>
        </p:nvSpPr>
        <p:spPr>
          <a:xfrm>
            <a:off x="10352540" y="295729"/>
            <a:ext cx="838199" cy="767687"/>
          </a:xfrm>
        </p:spPr>
        <p:txBody>
          <a:bodyPr/>
          <a:lstStyle/>
          <a:p>
            <a:fld id="{177CE31D-10EA-2648-A0B7-1E8593C1F3C0}" type="slidenum">
              <a:rPr lang="fr-FR" smtClean="0"/>
              <a:t>35</a:t>
            </a:fld>
            <a:endParaRPr lang="fr-FR" dirty="0"/>
          </a:p>
        </p:txBody>
      </p:sp>
    </p:spTree>
    <p:extLst>
      <p:ext uri="{BB962C8B-B14F-4D97-AF65-F5344CB8AC3E}">
        <p14:creationId xmlns:p14="http://schemas.microsoft.com/office/powerpoint/2010/main" val="11714765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76E482-D940-5D97-1CCB-78821EE5A88A}"/>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3FBEA7B3-0CC2-8A1C-D001-30AD0C9E3632}"/>
              </a:ext>
            </a:extLst>
          </p:cNvPr>
          <p:cNvSpPr/>
          <p:nvPr/>
        </p:nvSpPr>
        <p:spPr>
          <a:xfrm>
            <a:off x="5851756" y="2313605"/>
            <a:ext cx="3060000" cy="1965140"/>
          </a:xfrm>
          <a:prstGeom prst="rect">
            <a:avLst/>
          </a:prstGeom>
          <a:solidFill>
            <a:schemeClr val="accent1">
              <a:lumMod val="20000"/>
              <a:lumOff val="80000"/>
            </a:schemeClr>
          </a:solidFill>
          <a:ln w="38100">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600">
              <a:solidFill>
                <a:schemeClr val="bg1"/>
              </a:solidFill>
            </a:endParaRPr>
          </a:p>
        </p:txBody>
      </p:sp>
      <p:sp>
        <p:nvSpPr>
          <p:cNvPr id="2" name="Titre 1">
            <a:extLst>
              <a:ext uri="{FF2B5EF4-FFF2-40B4-BE49-F238E27FC236}">
                <a16:creationId xmlns:a16="http://schemas.microsoft.com/office/drawing/2014/main" id="{790E5050-CE65-F74F-3F8C-39320B285A11}"/>
              </a:ext>
            </a:extLst>
          </p:cNvPr>
          <p:cNvSpPr>
            <a:spLocks noGrp="1"/>
          </p:cNvSpPr>
          <p:nvPr>
            <p:ph type="title"/>
          </p:nvPr>
        </p:nvSpPr>
        <p:spPr/>
        <p:txBody>
          <a:bodyPr/>
          <a:lstStyle/>
          <a:p>
            <a:r>
              <a:rPr lang="fr-FR" dirty="0"/>
              <a:t>THEDRE en 5 Moments</a:t>
            </a:r>
          </a:p>
        </p:txBody>
      </p:sp>
      <p:sp>
        <p:nvSpPr>
          <p:cNvPr id="5" name="Rectangle 4">
            <a:extLst>
              <a:ext uri="{FF2B5EF4-FFF2-40B4-BE49-F238E27FC236}">
                <a16:creationId xmlns:a16="http://schemas.microsoft.com/office/drawing/2014/main" id="{97B0821E-1339-9C98-D72D-9C8EFF7D3AFC}"/>
              </a:ext>
            </a:extLst>
          </p:cNvPr>
          <p:cNvSpPr/>
          <p:nvPr/>
        </p:nvSpPr>
        <p:spPr>
          <a:xfrm>
            <a:off x="2773881" y="2336578"/>
            <a:ext cx="3060000" cy="1965140"/>
          </a:xfrm>
          <a:prstGeom prst="rect">
            <a:avLst/>
          </a:prstGeom>
          <a:ln w="38100">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600" dirty="0"/>
          </a:p>
        </p:txBody>
      </p:sp>
      <p:sp>
        <p:nvSpPr>
          <p:cNvPr id="6" name="ZoneTexte 5">
            <a:extLst>
              <a:ext uri="{FF2B5EF4-FFF2-40B4-BE49-F238E27FC236}">
                <a16:creationId xmlns:a16="http://schemas.microsoft.com/office/drawing/2014/main" id="{038BD0D7-DDCF-413C-4FA7-9C754865FA7F}"/>
              </a:ext>
            </a:extLst>
          </p:cNvPr>
          <p:cNvSpPr txBox="1"/>
          <p:nvPr/>
        </p:nvSpPr>
        <p:spPr>
          <a:xfrm>
            <a:off x="2790597" y="2444180"/>
            <a:ext cx="2841586" cy="276999"/>
          </a:xfrm>
          <a:prstGeom prst="rect">
            <a:avLst/>
          </a:prstGeom>
          <a:noFill/>
        </p:spPr>
        <p:txBody>
          <a:bodyPr wrap="square" rtlCol="0">
            <a:spAutoFit/>
          </a:bodyPr>
          <a:lstStyle/>
          <a:p>
            <a:r>
              <a:rPr lang="fr-FR" sz="1200" b="1" dirty="0">
                <a:solidFill>
                  <a:schemeClr val="bg1"/>
                </a:solidFill>
              </a:rPr>
              <a:t>Moment de l’argumentaire </a:t>
            </a:r>
          </a:p>
        </p:txBody>
      </p:sp>
      <p:sp>
        <p:nvSpPr>
          <p:cNvPr id="7" name="ZoneTexte 6">
            <a:extLst>
              <a:ext uri="{FF2B5EF4-FFF2-40B4-BE49-F238E27FC236}">
                <a16:creationId xmlns:a16="http://schemas.microsoft.com/office/drawing/2014/main" id="{CB83CACB-7FEE-3846-20BA-C5FEC41DF536}"/>
              </a:ext>
            </a:extLst>
          </p:cNvPr>
          <p:cNvSpPr txBox="1"/>
          <p:nvPr/>
        </p:nvSpPr>
        <p:spPr>
          <a:xfrm>
            <a:off x="2762831" y="3039998"/>
            <a:ext cx="2297802" cy="646331"/>
          </a:xfrm>
          <a:prstGeom prst="rect">
            <a:avLst/>
          </a:prstGeom>
          <a:noFill/>
        </p:spPr>
        <p:txBody>
          <a:bodyPr wrap="square" rtlCol="0">
            <a:spAutoFit/>
          </a:bodyPr>
          <a:lstStyle/>
          <a:p>
            <a:r>
              <a:rPr lang="fr-FR" sz="1200" dirty="0">
                <a:solidFill>
                  <a:schemeClr val="bg1"/>
                </a:solidFill>
              </a:rPr>
              <a:t>Construire la problématique pour justifier le travail de recherche </a:t>
            </a:r>
          </a:p>
        </p:txBody>
      </p:sp>
      <p:sp>
        <p:nvSpPr>
          <p:cNvPr id="8" name="Rectangle 7">
            <a:extLst>
              <a:ext uri="{FF2B5EF4-FFF2-40B4-BE49-F238E27FC236}">
                <a16:creationId xmlns:a16="http://schemas.microsoft.com/office/drawing/2014/main" id="{9DF61283-B954-DB1F-F875-86434D4821FB}"/>
              </a:ext>
            </a:extLst>
          </p:cNvPr>
          <p:cNvSpPr/>
          <p:nvPr/>
        </p:nvSpPr>
        <p:spPr>
          <a:xfrm>
            <a:off x="2805293" y="4301718"/>
            <a:ext cx="3060000" cy="1934359"/>
          </a:xfrm>
          <a:prstGeom prst="rect">
            <a:avLst/>
          </a:prstGeom>
          <a:solidFill>
            <a:schemeClr val="accent1">
              <a:lumMod val="20000"/>
              <a:lumOff val="80000"/>
            </a:schemeClr>
          </a:solidFill>
          <a:ln w="38100">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9" name="ZoneTexte 8">
            <a:extLst>
              <a:ext uri="{FF2B5EF4-FFF2-40B4-BE49-F238E27FC236}">
                <a16:creationId xmlns:a16="http://schemas.microsoft.com/office/drawing/2014/main" id="{E0FC9F68-04F2-1A47-3EB9-EFB5D558E800}"/>
              </a:ext>
            </a:extLst>
          </p:cNvPr>
          <p:cNvSpPr txBox="1"/>
          <p:nvPr/>
        </p:nvSpPr>
        <p:spPr>
          <a:xfrm>
            <a:off x="2762831" y="4426708"/>
            <a:ext cx="1868302" cy="1200329"/>
          </a:xfrm>
          <a:prstGeom prst="rect">
            <a:avLst/>
          </a:prstGeom>
          <a:noFill/>
        </p:spPr>
        <p:txBody>
          <a:bodyPr wrap="square" rtlCol="0">
            <a:spAutoFit/>
          </a:bodyPr>
          <a:lstStyle/>
          <a:p>
            <a:r>
              <a:rPr lang="fr-FR" sz="1200" dirty="0">
                <a:solidFill>
                  <a:schemeClr val="accent1">
                    <a:lumMod val="75000"/>
                  </a:schemeClr>
                </a:solidFill>
              </a:rPr>
              <a:t>Imaginer, créer, concevoir des contributions pour répondre à la question de recherche </a:t>
            </a:r>
          </a:p>
        </p:txBody>
      </p:sp>
      <p:sp>
        <p:nvSpPr>
          <p:cNvPr id="10" name="Rectangle 9">
            <a:extLst>
              <a:ext uri="{FF2B5EF4-FFF2-40B4-BE49-F238E27FC236}">
                <a16:creationId xmlns:a16="http://schemas.microsoft.com/office/drawing/2014/main" id="{F6F9CD48-E48C-3974-4063-CB73126C01F8}"/>
              </a:ext>
            </a:extLst>
          </p:cNvPr>
          <p:cNvSpPr/>
          <p:nvPr/>
        </p:nvSpPr>
        <p:spPr>
          <a:xfrm>
            <a:off x="5835828" y="4301719"/>
            <a:ext cx="3060000" cy="1934358"/>
          </a:xfrm>
          <a:prstGeom prst="rect">
            <a:avLst/>
          </a:prstGeom>
          <a:ln w="38100">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600" dirty="0"/>
          </a:p>
          <a:p>
            <a:pPr algn="ctr"/>
            <a:endParaRPr lang="fr-FR" sz="1600" dirty="0"/>
          </a:p>
          <a:p>
            <a:pPr algn="ctr"/>
            <a:endParaRPr lang="fr-FR" sz="1600" dirty="0"/>
          </a:p>
          <a:p>
            <a:pPr algn="ctr"/>
            <a:endParaRPr lang="fr-FR" sz="1600" dirty="0"/>
          </a:p>
        </p:txBody>
      </p:sp>
      <p:sp>
        <p:nvSpPr>
          <p:cNvPr id="11" name="ZoneTexte 10">
            <a:extLst>
              <a:ext uri="{FF2B5EF4-FFF2-40B4-BE49-F238E27FC236}">
                <a16:creationId xmlns:a16="http://schemas.microsoft.com/office/drawing/2014/main" id="{60586C10-1A31-C3C8-CFC4-AD71882AB226}"/>
              </a:ext>
            </a:extLst>
          </p:cNvPr>
          <p:cNvSpPr txBox="1"/>
          <p:nvPr/>
        </p:nvSpPr>
        <p:spPr>
          <a:xfrm>
            <a:off x="6942602" y="5651968"/>
            <a:ext cx="1908038" cy="461665"/>
          </a:xfrm>
          <a:prstGeom prst="rect">
            <a:avLst/>
          </a:prstGeom>
          <a:noFill/>
        </p:spPr>
        <p:txBody>
          <a:bodyPr wrap="square" rtlCol="0">
            <a:spAutoFit/>
          </a:bodyPr>
          <a:lstStyle/>
          <a:p>
            <a:pPr algn="r"/>
            <a:r>
              <a:rPr lang="fr-FR" sz="1200" b="1" dirty="0">
                <a:solidFill>
                  <a:schemeClr val="bg1"/>
                </a:solidFill>
              </a:rPr>
              <a:t>Moment  de mise à l’épreuve</a:t>
            </a:r>
          </a:p>
        </p:txBody>
      </p:sp>
      <p:sp>
        <p:nvSpPr>
          <p:cNvPr id="12" name="ZoneTexte 11">
            <a:extLst>
              <a:ext uri="{FF2B5EF4-FFF2-40B4-BE49-F238E27FC236}">
                <a16:creationId xmlns:a16="http://schemas.microsoft.com/office/drawing/2014/main" id="{78DD4FBD-8A87-9352-53EE-B8801F09CF99}"/>
              </a:ext>
            </a:extLst>
          </p:cNvPr>
          <p:cNvSpPr txBox="1"/>
          <p:nvPr/>
        </p:nvSpPr>
        <p:spPr>
          <a:xfrm>
            <a:off x="5896944" y="2349640"/>
            <a:ext cx="2969624" cy="276999"/>
          </a:xfrm>
          <a:prstGeom prst="rect">
            <a:avLst/>
          </a:prstGeom>
          <a:noFill/>
        </p:spPr>
        <p:txBody>
          <a:bodyPr wrap="square" rtlCol="0">
            <a:spAutoFit/>
          </a:bodyPr>
          <a:lstStyle/>
          <a:p>
            <a:pPr algn="r"/>
            <a:r>
              <a:rPr lang="fr-FR" sz="1200" b="1" dirty="0">
                <a:solidFill>
                  <a:schemeClr val="accent1">
                    <a:lumMod val="75000"/>
                  </a:schemeClr>
                </a:solidFill>
              </a:rPr>
              <a:t>Moment de la fondation </a:t>
            </a:r>
          </a:p>
        </p:txBody>
      </p:sp>
      <p:sp>
        <p:nvSpPr>
          <p:cNvPr id="13" name="ZoneTexte 12">
            <a:extLst>
              <a:ext uri="{FF2B5EF4-FFF2-40B4-BE49-F238E27FC236}">
                <a16:creationId xmlns:a16="http://schemas.microsoft.com/office/drawing/2014/main" id="{EA2948FD-D61B-FCCE-0F50-0D80F32F6256}"/>
              </a:ext>
            </a:extLst>
          </p:cNvPr>
          <p:cNvSpPr txBox="1"/>
          <p:nvPr/>
        </p:nvSpPr>
        <p:spPr>
          <a:xfrm>
            <a:off x="6238991" y="2872287"/>
            <a:ext cx="2623406" cy="1015663"/>
          </a:xfrm>
          <a:prstGeom prst="rect">
            <a:avLst/>
          </a:prstGeom>
          <a:noFill/>
        </p:spPr>
        <p:txBody>
          <a:bodyPr wrap="square" rtlCol="0">
            <a:spAutoFit/>
          </a:bodyPr>
          <a:lstStyle/>
          <a:p>
            <a:pPr algn="r"/>
            <a:r>
              <a:rPr lang="fr-FR" sz="1200" dirty="0">
                <a:solidFill>
                  <a:schemeClr val="accent1">
                    <a:lumMod val="75000"/>
                  </a:schemeClr>
                </a:solidFill>
              </a:rPr>
              <a:t>Conduire la veille scientifique, sociétal et technique, analyser les  travaux antérieurs et l’impact sociétal , identifier des  questions non résolues</a:t>
            </a:r>
          </a:p>
        </p:txBody>
      </p:sp>
      <p:sp>
        <p:nvSpPr>
          <p:cNvPr id="14" name="ZoneTexte 13">
            <a:extLst>
              <a:ext uri="{FF2B5EF4-FFF2-40B4-BE49-F238E27FC236}">
                <a16:creationId xmlns:a16="http://schemas.microsoft.com/office/drawing/2014/main" id="{E2F8508E-2B04-3C8F-D40E-B5E4F56EF505}"/>
              </a:ext>
            </a:extLst>
          </p:cNvPr>
          <p:cNvSpPr txBox="1"/>
          <p:nvPr/>
        </p:nvSpPr>
        <p:spPr>
          <a:xfrm>
            <a:off x="7137846" y="4376679"/>
            <a:ext cx="1724551" cy="1200329"/>
          </a:xfrm>
          <a:prstGeom prst="rect">
            <a:avLst/>
          </a:prstGeom>
          <a:noFill/>
        </p:spPr>
        <p:txBody>
          <a:bodyPr wrap="square" rtlCol="0">
            <a:spAutoFit/>
          </a:bodyPr>
          <a:lstStyle/>
          <a:p>
            <a:pPr algn="r"/>
            <a:r>
              <a:rPr lang="fr-FR" sz="1200" dirty="0">
                <a:solidFill>
                  <a:schemeClr val="bg1"/>
                </a:solidFill>
              </a:rPr>
              <a:t>Produire des données afin d’observer le terrain, d’évaluer, de tester les contributions</a:t>
            </a:r>
          </a:p>
          <a:p>
            <a:endParaRPr lang="fr-FR" sz="1200" dirty="0">
              <a:solidFill>
                <a:schemeClr val="bg1"/>
              </a:solidFill>
            </a:endParaRPr>
          </a:p>
        </p:txBody>
      </p:sp>
      <p:sp>
        <p:nvSpPr>
          <p:cNvPr id="15" name="ZoneTexte 14">
            <a:extLst>
              <a:ext uri="{FF2B5EF4-FFF2-40B4-BE49-F238E27FC236}">
                <a16:creationId xmlns:a16="http://schemas.microsoft.com/office/drawing/2014/main" id="{D13633C8-47D5-907C-DEA2-0F94C3512CBB}"/>
              </a:ext>
            </a:extLst>
          </p:cNvPr>
          <p:cNvSpPr txBox="1"/>
          <p:nvPr/>
        </p:nvSpPr>
        <p:spPr>
          <a:xfrm>
            <a:off x="1684113" y="5882800"/>
            <a:ext cx="2969624" cy="276999"/>
          </a:xfrm>
          <a:prstGeom prst="rect">
            <a:avLst/>
          </a:prstGeom>
          <a:noFill/>
        </p:spPr>
        <p:txBody>
          <a:bodyPr wrap="square" rtlCol="0">
            <a:spAutoFit/>
          </a:bodyPr>
          <a:lstStyle/>
          <a:p>
            <a:pPr algn="r"/>
            <a:r>
              <a:rPr lang="fr-FR" sz="1200" b="1" dirty="0">
                <a:solidFill>
                  <a:schemeClr val="accent1">
                    <a:lumMod val="75000"/>
                  </a:schemeClr>
                </a:solidFill>
              </a:rPr>
              <a:t>Moment de la création</a:t>
            </a:r>
          </a:p>
        </p:txBody>
      </p:sp>
      <p:sp>
        <p:nvSpPr>
          <p:cNvPr id="3" name="Ellipse 2">
            <a:extLst>
              <a:ext uri="{FF2B5EF4-FFF2-40B4-BE49-F238E27FC236}">
                <a16:creationId xmlns:a16="http://schemas.microsoft.com/office/drawing/2014/main" id="{CFDED389-43A7-57EB-228F-4625BD89DF13}"/>
              </a:ext>
            </a:extLst>
          </p:cNvPr>
          <p:cNvSpPr/>
          <p:nvPr/>
        </p:nvSpPr>
        <p:spPr>
          <a:xfrm>
            <a:off x="4888680" y="3552264"/>
            <a:ext cx="1868302" cy="1853967"/>
          </a:xfrm>
          <a:prstGeom prst="ellipse">
            <a:avLst/>
          </a:prstGeom>
          <a:solidFill>
            <a:schemeClr val="accent1">
              <a:lumMod val="40000"/>
              <a:lumOff val="60000"/>
            </a:schemeClr>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dirty="0"/>
              <a:t>Moment de l’échange : Initier, Collaborer Confronter </a:t>
            </a:r>
          </a:p>
        </p:txBody>
      </p:sp>
      <p:sp>
        <p:nvSpPr>
          <p:cNvPr id="4" name="Rectangle 3">
            <a:extLst>
              <a:ext uri="{FF2B5EF4-FFF2-40B4-BE49-F238E27FC236}">
                <a16:creationId xmlns:a16="http://schemas.microsoft.com/office/drawing/2014/main" id="{997EF71A-224D-10BC-AD5C-79C21A713791}"/>
              </a:ext>
            </a:extLst>
          </p:cNvPr>
          <p:cNvSpPr/>
          <p:nvPr/>
        </p:nvSpPr>
        <p:spPr>
          <a:xfrm>
            <a:off x="424543" y="6439456"/>
            <a:ext cx="11342914" cy="36492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100" dirty="0" err="1">
                <a:solidFill>
                  <a:schemeClr val="bg1"/>
                </a:solidFill>
              </a:rPr>
              <a:t>Mandran</a:t>
            </a:r>
            <a:r>
              <a:rPr lang="fr-FR" sz="1100" dirty="0">
                <a:solidFill>
                  <a:schemeClr val="bg1"/>
                </a:solidFill>
              </a:rPr>
              <a:t> N., </a:t>
            </a:r>
            <a:r>
              <a:rPr lang="fr-FR" sz="1100" dirty="0" err="1">
                <a:solidFill>
                  <a:schemeClr val="bg1"/>
                </a:solidFill>
              </a:rPr>
              <a:t>Lebis</a:t>
            </a:r>
            <a:r>
              <a:rPr lang="fr-FR" sz="1100" dirty="0">
                <a:solidFill>
                  <a:schemeClr val="bg1"/>
                </a:solidFill>
              </a:rPr>
              <a:t>, A., Vermeulen M., 2024, De l'itératif au </a:t>
            </a:r>
            <a:r>
              <a:rPr lang="fr-FR" sz="1100" dirty="0" err="1">
                <a:solidFill>
                  <a:schemeClr val="bg1"/>
                </a:solidFill>
              </a:rPr>
              <a:t>momentum</a:t>
            </a:r>
            <a:r>
              <a:rPr lang="fr-FR" sz="1100" dirty="0">
                <a:solidFill>
                  <a:schemeClr val="bg1"/>
                </a:solidFill>
              </a:rPr>
              <a:t> : une évolution nécessaire aux méthodes de conduite de la recherche. À paraitre</a:t>
            </a:r>
          </a:p>
        </p:txBody>
      </p:sp>
      <p:sp>
        <p:nvSpPr>
          <p:cNvPr id="18" name="ZoneTexte 17">
            <a:extLst>
              <a:ext uri="{FF2B5EF4-FFF2-40B4-BE49-F238E27FC236}">
                <a16:creationId xmlns:a16="http://schemas.microsoft.com/office/drawing/2014/main" id="{8459512E-DC31-400F-583E-295A1793441F}"/>
              </a:ext>
            </a:extLst>
          </p:cNvPr>
          <p:cNvSpPr txBox="1"/>
          <p:nvPr/>
        </p:nvSpPr>
        <p:spPr>
          <a:xfrm>
            <a:off x="231225" y="3010701"/>
            <a:ext cx="2058032" cy="2123658"/>
          </a:xfrm>
          <a:prstGeom prst="rect">
            <a:avLst/>
          </a:prstGeom>
          <a:noFill/>
        </p:spPr>
        <p:txBody>
          <a:bodyPr wrap="square">
            <a:spAutoFit/>
          </a:bodyPr>
          <a:lstStyle/>
          <a:p>
            <a:pPr algn="just"/>
            <a:r>
              <a:rPr lang="fr-FR" sz="1200" dirty="0">
                <a:solidFill>
                  <a:schemeClr val="accent6">
                    <a:lumMod val="75000"/>
                  </a:schemeClr>
                </a:solidFill>
              </a:rPr>
              <a:t>Les frontières entre les moments sont poreuses,</a:t>
            </a:r>
          </a:p>
          <a:p>
            <a:pPr algn="just"/>
            <a:endParaRPr lang="fr-FR" sz="1200" dirty="0">
              <a:solidFill>
                <a:schemeClr val="accent6">
                  <a:lumMod val="75000"/>
                </a:schemeClr>
              </a:solidFill>
            </a:endParaRPr>
          </a:p>
          <a:p>
            <a:pPr algn="just"/>
            <a:r>
              <a:rPr lang="fr-FR" sz="1200" dirty="0">
                <a:solidFill>
                  <a:schemeClr val="accent6">
                    <a:lumMod val="75000"/>
                  </a:schemeClr>
                </a:solidFill>
              </a:rPr>
              <a:t>Les moments se nourrissent les uns les autres,</a:t>
            </a:r>
          </a:p>
          <a:p>
            <a:pPr algn="just"/>
            <a:endParaRPr lang="fr-FR" sz="1200" dirty="0">
              <a:solidFill>
                <a:schemeClr val="accent6">
                  <a:lumMod val="75000"/>
                </a:schemeClr>
              </a:solidFill>
            </a:endParaRPr>
          </a:p>
          <a:p>
            <a:pPr algn="just"/>
            <a:r>
              <a:rPr lang="fr-FR" sz="1200" dirty="0">
                <a:solidFill>
                  <a:schemeClr val="accent6">
                    <a:lumMod val="75000"/>
                  </a:schemeClr>
                </a:solidFill>
              </a:rPr>
              <a:t> </a:t>
            </a:r>
          </a:p>
          <a:p>
            <a:pPr algn="just"/>
            <a:endParaRPr lang="fr-FR" sz="1200" dirty="0">
              <a:solidFill>
                <a:schemeClr val="accent6">
                  <a:lumMod val="75000"/>
                </a:schemeClr>
              </a:solidFill>
            </a:endParaRPr>
          </a:p>
          <a:p>
            <a:pPr algn="just"/>
            <a:endParaRPr lang="fr-FR" sz="1200" dirty="0">
              <a:solidFill>
                <a:schemeClr val="accent6">
                  <a:lumMod val="75000"/>
                </a:schemeClr>
              </a:solidFill>
            </a:endParaRPr>
          </a:p>
          <a:p>
            <a:pPr algn="just"/>
            <a:endParaRPr lang="fr-FR" sz="1200" dirty="0">
              <a:solidFill>
                <a:schemeClr val="accent6">
                  <a:lumMod val="75000"/>
                </a:schemeClr>
              </a:solidFill>
            </a:endParaRPr>
          </a:p>
        </p:txBody>
      </p:sp>
      <p:sp>
        <p:nvSpPr>
          <p:cNvPr id="28" name="Espace réservé du numéro de diapositive 3">
            <a:extLst>
              <a:ext uri="{FF2B5EF4-FFF2-40B4-BE49-F238E27FC236}">
                <a16:creationId xmlns:a16="http://schemas.microsoft.com/office/drawing/2014/main" id="{4DA19912-4F2C-FCA1-9C02-DA7ADF23C02C}"/>
              </a:ext>
            </a:extLst>
          </p:cNvPr>
          <p:cNvSpPr>
            <a:spLocks noGrp="1"/>
          </p:cNvSpPr>
          <p:nvPr>
            <p:ph type="sldNum" sz="quarter" idx="12"/>
          </p:nvPr>
        </p:nvSpPr>
        <p:spPr>
          <a:xfrm>
            <a:off x="10352540" y="295729"/>
            <a:ext cx="838199" cy="767687"/>
          </a:xfrm>
        </p:spPr>
        <p:txBody>
          <a:bodyPr/>
          <a:lstStyle/>
          <a:p>
            <a:fld id="{177CE31D-10EA-2648-A0B7-1E8593C1F3C0}" type="slidenum">
              <a:rPr lang="fr-FR" smtClean="0"/>
              <a:t>36</a:t>
            </a:fld>
            <a:endParaRPr lang="fr-FR" dirty="0"/>
          </a:p>
        </p:txBody>
      </p:sp>
    </p:spTree>
    <p:extLst>
      <p:ext uri="{BB962C8B-B14F-4D97-AF65-F5344CB8AC3E}">
        <p14:creationId xmlns:p14="http://schemas.microsoft.com/office/powerpoint/2010/main" val="909808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05F72F-EE3A-6827-A3E5-C2220EC8A684}"/>
            </a:ext>
          </a:extLst>
        </p:cNvPr>
        <p:cNvGrpSpPr/>
        <p:nvPr/>
      </p:nvGrpSpPr>
      <p:grpSpPr>
        <a:xfrm>
          <a:off x="0" y="0"/>
          <a:ext cx="0" cy="0"/>
          <a:chOff x="0" y="0"/>
          <a:chExt cx="0" cy="0"/>
        </a:xfrm>
      </p:grpSpPr>
      <p:sp>
        <p:nvSpPr>
          <p:cNvPr id="20" name="ZoneTexte 19">
            <a:extLst>
              <a:ext uri="{FF2B5EF4-FFF2-40B4-BE49-F238E27FC236}">
                <a16:creationId xmlns:a16="http://schemas.microsoft.com/office/drawing/2014/main" id="{D5EB3489-100D-58B3-6642-9B13701CD5DB}"/>
              </a:ext>
            </a:extLst>
          </p:cNvPr>
          <p:cNvSpPr txBox="1"/>
          <p:nvPr/>
        </p:nvSpPr>
        <p:spPr>
          <a:xfrm>
            <a:off x="74380" y="5637799"/>
            <a:ext cx="2699501" cy="400110"/>
          </a:xfrm>
          <a:custGeom>
            <a:avLst/>
            <a:gdLst>
              <a:gd name="connsiteX0" fmla="*/ 0 w 2699501"/>
              <a:gd name="connsiteY0" fmla="*/ 0 h 400110"/>
              <a:gd name="connsiteX1" fmla="*/ 728865 w 2699501"/>
              <a:gd name="connsiteY1" fmla="*/ 0 h 400110"/>
              <a:gd name="connsiteX2" fmla="*/ 1322755 w 2699501"/>
              <a:gd name="connsiteY2" fmla="*/ 0 h 400110"/>
              <a:gd name="connsiteX3" fmla="*/ 1916646 w 2699501"/>
              <a:gd name="connsiteY3" fmla="*/ 0 h 400110"/>
              <a:gd name="connsiteX4" fmla="*/ 2699501 w 2699501"/>
              <a:gd name="connsiteY4" fmla="*/ 0 h 400110"/>
              <a:gd name="connsiteX5" fmla="*/ 2699501 w 2699501"/>
              <a:gd name="connsiteY5" fmla="*/ 400110 h 400110"/>
              <a:gd name="connsiteX6" fmla="*/ 2078616 w 2699501"/>
              <a:gd name="connsiteY6" fmla="*/ 400110 h 400110"/>
              <a:gd name="connsiteX7" fmla="*/ 1457731 w 2699501"/>
              <a:gd name="connsiteY7" fmla="*/ 400110 h 400110"/>
              <a:gd name="connsiteX8" fmla="*/ 782855 w 2699501"/>
              <a:gd name="connsiteY8" fmla="*/ 400110 h 400110"/>
              <a:gd name="connsiteX9" fmla="*/ 0 w 2699501"/>
              <a:gd name="connsiteY9" fmla="*/ 400110 h 400110"/>
              <a:gd name="connsiteX10" fmla="*/ 0 w 2699501"/>
              <a:gd name="connsiteY10" fmla="*/ 0 h 400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99501" h="400110" fill="none" extrusionOk="0">
                <a:moveTo>
                  <a:pt x="0" y="0"/>
                </a:moveTo>
                <a:cubicBezTo>
                  <a:pt x="312138" y="-6807"/>
                  <a:pt x="464507" y="26565"/>
                  <a:pt x="728865" y="0"/>
                </a:cubicBezTo>
                <a:cubicBezTo>
                  <a:pt x="993224" y="-26565"/>
                  <a:pt x="1083735" y="1209"/>
                  <a:pt x="1322755" y="0"/>
                </a:cubicBezTo>
                <a:cubicBezTo>
                  <a:pt x="1561775" y="-1209"/>
                  <a:pt x="1666685" y="6288"/>
                  <a:pt x="1916646" y="0"/>
                </a:cubicBezTo>
                <a:cubicBezTo>
                  <a:pt x="2166607" y="-6288"/>
                  <a:pt x="2308811" y="29126"/>
                  <a:pt x="2699501" y="0"/>
                </a:cubicBezTo>
                <a:cubicBezTo>
                  <a:pt x="2693803" y="136826"/>
                  <a:pt x="2687703" y="304292"/>
                  <a:pt x="2699501" y="400110"/>
                </a:cubicBezTo>
                <a:cubicBezTo>
                  <a:pt x="2499171" y="398571"/>
                  <a:pt x="2219432" y="399396"/>
                  <a:pt x="2078616" y="400110"/>
                </a:cubicBezTo>
                <a:cubicBezTo>
                  <a:pt x="1937800" y="400824"/>
                  <a:pt x="1597612" y="423273"/>
                  <a:pt x="1457731" y="400110"/>
                </a:cubicBezTo>
                <a:cubicBezTo>
                  <a:pt x="1317850" y="376947"/>
                  <a:pt x="1093319" y="381475"/>
                  <a:pt x="782855" y="400110"/>
                </a:cubicBezTo>
                <a:cubicBezTo>
                  <a:pt x="472391" y="418745"/>
                  <a:pt x="347635" y="393012"/>
                  <a:pt x="0" y="400110"/>
                </a:cubicBezTo>
                <a:cubicBezTo>
                  <a:pt x="19355" y="226786"/>
                  <a:pt x="18309" y="122103"/>
                  <a:pt x="0" y="0"/>
                </a:cubicBezTo>
                <a:close/>
              </a:path>
              <a:path w="2699501" h="400110" stroke="0" extrusionOk="0">
                <a:moveTo>
                  <a:pt x="0" y="0"/>
                </a:moveTo>
                <a:cubicBezTo>
                  <a:pt x="169111" y="-2039"/>
                  <a:pt x="405376" y="17369"/>
                  <a:pt x="647880" y="0"/>
                </a:cubicBezTo>
                <a:cubicBezTo>
                  <a:pt x="890384" y="-17369"/>
                  <a:pt x="1140468" y="-3382"/>
                  <a:pt x="1322755" y="0"/>
                </a:cubicBezTo>
                <a:cubicBezTo>
                  <a:pt x="1505043" y="3382"/>
                  <a:pt x="1753386" y="12664"/>
                  <a:pt x="2024626" y="0"/>
                </a:cubicBezTo>
                <a:cubicBezTo>
                  <a:pt x="2295866" y="-12664"/>
                  <a:pt x="2407885" y="31226"/>
                  <a:pt x="2699501" y="0"/>
                </a:cubicBezTo>
                <a:cubicBezTo>
                  <a:pt x="2704465" y="146297"/>
                  <a:pt x="2697717" y="223639"/>
                  <a:pt x="2699501" y="400110"/>
                </a:cubicBezTo>
                <a:cubicBezTo>
                  <a:pt x="2492343" y="410540"/>
                  <a:pt x="2349157" y="406364"/>
                  <a:pt x="2105611" y="400110"/>
                </a:cubicBezTo>
                <a:cubicBezTo>
                  <a:pt x="1862065" y="393857"/>
                  <a:pt x="1764530" y="373194"/>
                  <a:pt x="1457731" y="400110"/>
                </a:cubicBezTo>
                <a:cubicBezTo>
                  <a:pt x="1150932" y="427026"/>
                  <a:pt x="1043584" y="380338"/>
                  <a:pt x="809850" y="400110"/>
                </a:cubicBezTo>
                <a:cubicBezTo>
                  <a:pt x="576116" y="419882"/>
                  <a:pt x="234381" y="440483"/>
                  <a:pt x="0" y="400110"/>
                </a:cubicBezTo>
                <a:cubicBezTo>
                  <a:pt x="11071" y="226692"/>
                  <a:pt x="-2610" y="195603"/>
                  <a:pt x="0" y="0"/>
                </a:cubicBezTo>
                <a:close/>
              </a:path>
            </a:pathLst>
          </a:custGeom>
          <a:solidFill>
            <a:schemeClr val="accent1">
              <a:lumMod val="20000"/>
              <a:lumOff val="80000"/>
            </a:schemeClr>
          </a:solidFill>
          <a:ln>
            <a:solidFill>
              <a:schemeClr val="tx1"/>
            </a:solidFill>
            <a:extLst>
              <a:ext uri="{C807C97D-BFC1-408E-A445-0C87EB9F89A2}">
                <ask:lineSketchStyleProps xmlns:ask="http://schemas.microsoft.com/office/drawing/2018/sketchyshapes" sd="3195900850">
                  <a:prstGeom prst="rect">
                    <a:avLst/>
                  </a:prstGeom>
                  <ask:type>
                    <ask:lineSketchFreehand/>
                  </ask:type>
                </ask:lineSketchStyleProps>
              </a:ext>
            </a:extLst>
          </a:ln>
        </p:spPr>
        <p:txBody>
          <a:bodyPr wrap="square" rtlCol="0">
            <a:spAutoFit/>
          </a:bodyPr>
          <a:lstStyle/>
          <a:p>
            <a:pPr marL="171450" indent="-171450">
              <a:buFont typeface="Arial" panose="020B0604020202020204" pitchFamily="34" charset="0"/>
              <a:buChar char="•"/>
            </a:pPr>
            <a:r>
              <a:rPr lang="fr-FR" sz="1000" dirty="0"/>
              <a:t>Imaginer, créer, concevoir la contribution</a:t>
            </a:r>
          </a:p>
        </p:txBody>
      </p:sp>
      <p:sp>
        <p:nvSpPr>
          <p:cNvPr id="16" name="Rectangle 15">
            <a:extLst>
              <a:ext uri="{FF2B5EF4-FFF2-40B4-BE49-F238E27FC236}">
                <a16:creationId xmlns:a16="http://schemas.microsoft.com/office/drawing/2014/main" id="{084F1597-5A83-35DE-40FD-3AA1B03D892B}"/>
              </a:ext>
            </a:extLst>
          </p:cNvPr>
          <p:cNvSpPr/>
          <p:nvPr/>
        </p:nvSpPr>
        <p:spPr>
          <a:xfrm>
            <a:off x="5851756" y="2313605"/>
            <a:ext cx="3060000" cy="1965140"/>
          </a:xfrm>
          <a:prstGeom prst="rect">
            <a:avLst/>
          </a:prstGeom>
          <a:solidFill>
            <a:schemeClr val="accent1">
              <a:lumMod val="20000"/>
              <a:lumOff val="80000"/>
            </a:schemeClr>
          </a:solidFill>
          <a:ln w="38100">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600">
              <a:solidFill>
                <a:schemeClr val="bg1"/>
              </a:solidFill>
            </a:endParaRPr>
          </a:p>
        </p:txBody>
      </p:sp>
      <p:sp>
        <p:nvSpPr>
          <p:cNvPr id="2" name="Titre 1">
            <a:extLst>
              <a:ext uri="{FF2B5EF4-FFF2-40B4-BE49-F238E27FC236}">
                <a16:creationId xmlns:a16="http://schemas.microsoft.com/office/drawing/2014/main" id="{0407CC5C-79BA-5D75-8E17-45221C1BC29F}"/>
              </a:ext>
            </a:extLst>
          </p:cNvPr>
          <p:cNvSpPr>
            <a:spLocks noGrp="1"/>
          </p:cNvSpPr>
          <p:nvPr>
            <p:ph type="title"/>
          </p:nvPr>
        </p:nvSpPr>
        <p:spPr/>
        <p:txBody>
          <a:bodyPr/>
          <a:lstStyle/>
          <a:p>
            <a:r>
              <a:rPr lang="fr-FR" dirty="0"/>
              <a:t>THEDRE en 5 Moments</a:t>
            </a:r>
          </a:p>
        </p:txBody>
      </p:sp>
      <p:sp>
        <p:nvSpPr>
          <p:cNvPr id="5" name="Rectangle 4">
            <a:extLst>
              <a:ext uri="{FF2B5EF4-FFF2-40B4-BE49-F238E27FC236}">
                <a16:creationId xmlns:a16="http://schemas.microsoft.com/office/drawing/2014/main" id="{857A016A-5D4B-AB19-7D74-90C7F7379E7D}"/>
              </a:ext>
            </a:extLst>
          </p:cNvPr>
          <p:cNvSpPr/>
          <p:nvPr/>
        </p:nvSpPr>
        <p:spPr>
          <a:xfrm>
            <a:off x="2773881" y="2336578"/>
            <a:ext cx="3060000" cy="1965140"/>
          </a:xfrm>
          <a:prstGeom prst="rect">
            <a:avLst/>
          </a:prstGeom>
          <a:ln w="38100">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600" dirty="0"/>
          </a:p>
        </p:txBody>
      </p:sp>
      <p:sp>
        <p:nvSpPr>
          <p:cNvPr id="6" name="ZoneTexte 5">
            <a:extLst>
              <a:ext uri="{FF2B5EF4-FFF2-40B4-BE49-F238E27FC236}">
                <a16:creationId xmlns:a16="http://schemas.microsoft.com/office/drawing/2014/main" id="{C87A0AD1-347B-D69B-6637-9324C3F0E57E}"/>
              </a:ext>
            </a:extLst>
          </p:cNvPr>
          <p:cNvSpPr txBox="1"/>
          <p:nvPr/>
        </p:nvSpPr>
        <p:spPr>
          <a:xfrm>
            <a:off x="2790597" y="2444180"/>
            <a:ext cx="2841586" cy="276999"/>
          </a:xfrm>
          <a:prstGeom prst="rect">
            <a:avLst/>
          </a:prstGeom>
          <a:noFill/>
        </p:spPr>
        <p:txBody>
          <a:bodyPr wrap="square" rtlCol="0">
            <a:spAutoFit/>
          </a:bodyPr>
          <a:lstStyle/>
          <a:p>
            <a:r>
              <a:rPr lang="fr-FR" sz="1200" b="1" dirty="0">
                <a:solidFill>
                  <a:schemeClr val="bg1"/>
                </a:solidFill>
              </a:rPr>
              <a:t>Moment de l’argumentaire </a:t>
            </a:r>
          </a:p>
        </p:txBody>
      </p:sp>
      <p:sp>
        <p:nvSpPr>
          <p:cNvPr id="7" name="ZoneTexte 6">
            <a:extLst>
              <a:ext uri="{FF2B5EF4-FFF2-40B4-BE49-F238E27FC236}">
                <a16:creationId xmlns:a16="http://schemas.microsoft.com/office/drawing/2014/main" id="{1C61D8B7-8C31-8805-B4C9-41CEE8D9EEF4}"/>
              </a:ext>
            </a:extLst>
          </p:cNvPr>
          <p:cNvSpPr txBox="1"/>
          <p:nvPr/>
        </p:nvSpPr>
        <p:spPr>
          <a:xfrm>
            <a:off x="2762831" y="3039998"/>
            <a:ext cx="2297802" cy="646331"/>
          </a:xfrm>
          <a:prstGeom prst="rect">
            <a:avLst/>
          </a:prstGeom>
          <a:noFill/>
        </p:spPr>
        <p:txBody>
          <a:bodyPr wrap="square" rtlCol="0">
            <a:spAutoFit/>
          </a:bodyPr>
          <a:lstStyle/>
          <a:p>
            <a:r>
              <a:rPr lang="fr-FR" sz="1200" dirty="0">
                <a:solidFill>
                  <a:schemeClr val="bg1"/>
                </a:solidFill>
              </a:rPr>
              <a:t>Construire la problématique pour justifier le travail de recherche </a:t>
            </a:r>
          </a:p>
        </p:txBody>
      </p:sp>
      <p:sp>
        <p:nvSpPr>
          <p:cNvPr id="8" name="Rectangle 7">
            <a:extLst>
              <a:ext uri="{FF2B5EF4-FFF2-40B4-BE49-F238E27FC236}">
                <a16:creationId xmlns:a16="http://schemas.microsoft.com/office/drawing/2014/main" id="{338D912C-F6AD-0E3D-3826-D8B05AC86F61}"/>
              </a:ext>
            </a:extLst>
          </p:cNvPr>
          <p:cNvSpPr/>
          <p:nvPr/>
        </p:nvSpPr>
        <p:spPr>
          <a:xfrm>
            <a:off x="2805293" y="4301718"/>
            <a:ext cx="3060000" cy="1934359"/>
          </a:xfrm>
          <a:prstGeom prst="rect">
            <a:avLst/>
          </a:prstGeom>
          <a:solidFill>
            <a:schemeClr val="accent1">
              <a:lumMod val="20000"/>
              <a:lumOff val="80000"/>
            </a:schemeClr>
          </a:solidFill>
          <a:ln w="38100">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9" name="ZoneTexte 8">
            <a:extLst>
              <a:ext uri="{FF2B5EF4-FFF2-40B4-BE49-F238E27FC236}">
                <a16:creationId xmlns:a16="http://schemas.microsoft.com/office/drawing/2014/main" id="{A83991A1-B8BF-6708-3A86-2ED6CC483462}"/>
              </a:ext>
            </a:extLst>
          </p:cNvPr>
          <p:cNvSpPr txBox="1"/>
          <p:nvPr/>
        </p:nvSpPr>
        <p:spPr>
          <a:xfrm>
            <a:off x="2762831" y="4426708"/>
            <a:ext cx="1868302" cy="1200329"/>
          </a:xfrm>
          <a:prstGeom prst="rect">
            <a:avLst/>
          </a:prstGeom>
          <a:noFill/>
        </p:spPr>
        <p:txBody>
          <a:bodyPr wrap="square" rtlCol="0">
            <a:spAutoFit/>
          </a:bodyPr>
          <a:lstStyle/>
          <a:p>
            <a:r>
              <a:rPr lang="fr-FR" sz="1200" dirty="0">
                <a:solidFill>
                  <a:schemeClr val="accent1">
                    <a:lumMod val="75000"/>
                  </a:schemeClr>
                </a:solidFill>
              </a:rPr>
              <a:t>Imaginer, créer, concevoir des contributions pour répondre à la question de recherche </a:t>
            </a:r>
          </a:p>
        </p:txBody>
      </p:sp>
      <p:sp>
        <p:nvSpPr>
          <p:cNvPr id="10" name="Rectangle 9">
            <a:extLst>
              <a:ext uri="{FF2B5EF4-FFF2-40B4-BE49-F238E27FC236}">
                <a16:creationId xmlns:a16="http://schemas.microsoft.com/office/drawing/2014/main" id="{D448CC90-82EE-0C9E-5893-A185341CF049}"/>
              </a:ext>
            </a:extLst>
          </p:cNvPr>
          <p:cNvSpPr/>
          <p:nvPr/>
        </p:nvSpPr>
        <p:spPr>
          <a:xfrm>
            <a:off x="5835828" y="4301719"/>
            <a:ext cx="3060000" cy="1934358"/>
          </a:xfrm>
          <a:prstGeom prst="rect">
            <a:avLst/>
          </a:prstGeom>
          <a:ln w="38100">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600" dirty="0"/>
          </a:p>
          <a:p>
            <a:pPr algn="ctr"/>
            <a:endParaRPr lang="fr-FR" sz="1600" dirty="0"/>
          </a:p>
          <a:p>
            <a:pPr algn="ctr"/>
            <a:endParaRPr lang="fr-FR" sz="1600" dirty="0"/>
          </a:p>
          <a:p>
            <a:pPr algn="ctr"/>
            <a:endParaRPr lang="fr-FR" sz="1600" dirty="0"/>
          </a:p>
        </p:txBody>
      </p:sp>
      <p:sp>
        <p:nvSpPr>
          <p:cNvPr id="11" name="ZoneTexte 10">
            <a:extLst>
              <a:ext uri="{FF2B5EF4-FFF2-40B4-BE49-F238E27FC236}">
                <a16:creationId xmlns:a16="http://schemas.microsoft.com/office/drawing/2014/main" id="{6AD9B7DC-21FA-FC78-1880-1E18584B8E4D}"/>
              </a:ext>
            </a:extLst>
          </p:cNvPr>
          <p:cNvSpPr txBox="1"/>
          <p:nvPr/>
        </p:nvSpPr>
        <p:spPr>
          <a:xfrm>
            <a:off x="6942602" y="5651968"/>
            <a:ext cx="1908038" cy="461665"/>
          </a:xfrm>
          <a:prstGeom prst="rect">
            <a:avLst/>
          </a:prstGeom>
          <a:noFill/>
        </p:spPr>
        <p:txBody>
          <a:bodyPr wrap="square" rtlCol="0">
            <a:spAutoFit/>
          </a:bodyPr>
          <a:lstStyle/>
          <a:p>
            <a:pPr algn="r"/>
            <a:r>
              <a:rPr lang="fr-FR" sz="1200" b="1" dirty="0">
                <a:solidFill>
                  <a:schemeClr val="bg1"/>
                </a:solidFill>
              </a:rPr>
              <a:t>Moment  de mise à l’épreuve</a:t>
            </a:r>
          </a:p>
        </p:txBody>
      </p:sp>
      <p:sp>
        <p:nvSpPr>
          <p:cNvPr id="12" name="ZoneTexte 11">
            <a:extLst>
              <a:ext uri="{FF2B5EF4-FFF2-40B4-BE49-F238E27FC236}">
                <a16:creationId xmlns:a16="http://schemas.microsoft.com/office/drawing/2014/main" id="{F0D8C441-2ABF-0540-2B59-867297E24F21}"/>
              </a:ext>
            </a:extLst>
          </p:cNvPr>
          <p:cNvSpPr txBox="1"/>
          <p:nvPr/>
        </p:nvSpPr>
        <p:spPr>
          <a:xfrm>
            <a:off x="5896944" y="2349640"/>
            <a:ext cx="2969624" cy="276999"/>
          </a:xfrm>
          <a:prstGeom prst="rect">
            <a:avLst/>
          </a:prstGeom>
          <a:noFill/>
        </p:spPr>
        <p:txBody>
          <a:bodyPr wrap="square" rtlCol="0">
            <a:spAutoFit/>
          </a:bodyPr>
          <a:lstStyle/>
          <a:p>
            <a:pPr algn="r"/>
            <a:r>
              <a:rPr lang="fr-FR" sz="1200" b="1" dirty="0">
                <a:solidFill>
                  <a:schemeClr val="accent1">
                    <a:lumMod val="75000"/>
                  </a:schemeClr>
                </a:solidFill>
              </a:rPr>
              <a:t>Moment de la fondation </a:t>
            </a:r>
          </a:p>
        </p:txBody>
      </p:sp>
      <p:sp>
        <p:nvSpPr>
          <p:cNvPr id="13" name="ZoneTexte 12">
            <a:extLst>
              <a:ext uri="{FF2B5EF4-FFF2-40B4-BE49-F238E27FC236}">
                <a16:creationId xmlns:a16="http://schemas.microsoft.com/office/drawing/2014/main" id="{E3F5980E-C4EB-7F1E-3F2B-96A684029AF7}"/>
              </a:ext>
            </a:extLst>
          </p:cNvPr>
          <p:cNvSpPr txBox="1"/>
          <p:nvPr/>
        </p:nvSpPr>
        <p:spPr>
          <a:xfrm>
            <a:off x="6238991" y="2872287"/>
            <a:ext cx="2623406" cy="1015663"/>
          </a:xfrm>
          <a:prstGeom prst="rect">
            <a:avLst/>
          </a:prstGeom>
          <a:noFill/>
        </p:spPr>
        <p:txBody>
          <a:bodyPr wrap="square" rtlCol="0">
            <a:spAutoFit/>
          </a:bodyPr>
          <a:lstStyle/>
          <a:p>
            <a:pPr algn="r"/>
            <a:r>
              <a:rPr lang="fr-FR" sz="1200" dirty="0">
                <a:solidFill>
                  <a:schemeClr val="accent1">
                    <a:lumMod val="75000"/>
                  </a:schemeClr>
                </a:solidFill>
              </a:rPr>
              <a:t>Conduire la veille scientifique, sociétal et technique, analyser les  travaux antérieurs et l’impact sociétal , identifier des  questions non résolues</a:t>
            </a:r>
          </a:p>
        </p:txBody>
      </p:sp>
      <p:sp>
        <p:nvSpPr>
          <p:cNvPr id="14" name="ZoneTexte 13">
            <a:extLst>
              <a:ext uri="{FF2B5EF4-FFF2-40B4-BE49-F238E27FC236}">
                <a16:creationId xmlns:a16="http://schemas.microsoft.com/office/drawing/2014/main" id="{4DA73A4F-EA1D-2A2A-7873-609F5220BF16}"/>
              </a:ext>
            </a:extLst>
          </p:cNvPr>
          <p:cNvSpPr txBox="1"/>
          <p:nvPr/>
        </p:nvSpPr>
        <p:spPr>
          <a:xfrm>
            <a:off x="7137846" y="4376679"/>
            <a:ext cx="1724551" cy="1200329"/>
          </a:xfrm>
          <a:prstGeom prst="rect">
            <a:avLst/>
          </a:prstGeom>
          <a:noFill/>
        </p:spPr>
        <p:txBody>
          <a:bodyPr wrap="square" rtlCol="0">
            <a:spAutoFit/>
          </a:bodyPr>
          <a:lstStyle/>
          <a:p>
            <a:pPr algn="r"/>
            <a:r>
              <a:rPr lang="fr-FR" sz="1200" dirty="0">
                <a:solidFill>
                  <a:schemeClr val="bg1"/>
                </a:solidFill>
              </a:rPr>
              <a:t>Produire des données afin d’observer le terrain, d’évaluer, de tester les contributions</a:t>
            </a:r>
          </a:p>
          <a:p>
            <a:endParaRPr lang="fr-FR" sz="1200" dirty="0">
              <a:solidFill>
                <a:schemeClr val="bg1"/>
              </a:solidFill>
            </a:endParaRPr>
          </a:p>
        </p:txBody>
      </p:sp>
      <p:sp>
        <p:nvSpPr>
          <p:cNvPr id="15" name="ZoneTexte 14">
            <a:extLst>
              <a:ext uri="{FF2B5EF4-FFF2-40B4-BE49-F238E27FC236}">
                <a16:creationId xmlns:a16="http://schemas.microsoft.com/office/drawing/2014/main" id="{7E08D9FB-893C-7DE7-C211-C8F9416BC0EB}"/>
              </a:ext>
            </a:extLst>
          </p:cNvPr>
          <p:cNvSpPr txBox="1"/>
          <p:nvPr/>
        </p:nvSpPr>
        <p:spPr>
          <a:xfrm>
            <a:off x="1684113" y="5882800"/>
            <a:ext cx="2969624" cy="276999"/>
          </a:xfrm>
          <a:prstGeom prst="rect">
            <a:avLst/>
          </a:prstGeom>
          <a:noFill/>
        </p:spPr>
        <p:txBody>
          <a:bodyPr wrap="square" rtlCol="0">
            <a:spAutoFit/>
          </a:bodyPr>
          <a:lstStyle/>
          <a:p>
            <a:pPr algn="r"/>
            <a:r>
              <a:rPr lang="fr-FR" sz="1200" b="1" dirty="0">
                <a:solidFill>
                  <a:schemeClr val="accent1">
                    <a:lumMod val="75000"/>
                  </a:schemeClr>
                </a:solidFill>
              </a:rPr>
              <a:t>Moment de la création</a:t>
            </a:r>
          </a:p>
        </p:txBody>
      </p:sp>
      <p:sp>
        <p:nvSpPr>
          <p:cNvPr id="3" name="Ellipse 2">
            <a:extLst>
              <a:ext uri="{FF2B5EF4-FFF2-40B4-BE49-F238E27FC236}">
                <a16:creationId xmlns:a16="http://schemas.microsoft.com/office/drawing/2014/main" id="{6511EC63-843F-AE52-04DB-E403B711660A}"/>
              </a:ext>
            </a:extLst>
          </p:cNvPr>
          <p:cNvSpPr/>
          <p:nvPr/>
        </p:nvSpPr>
        <p:spPr>
          <a:xfrm>
            <a:off x="4888680" y="3552264"/>
            <a:ext cx="1868302" cy="1853967"/>
          </a:xfrm>
          <a:prstGeom prst="ellipse">
            <a:avLst/>
          </a:prstGeom>
          <a:solidFill>
            <a:schemeClr val="accent1">
              <a:lumMod val="40000"/>
              <a:lumOff val="60000"/>
            </a:schemeClr>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dirty="0"/>
              <a:t>Moment de l’échange : Initier, Collaborer Confronter </a:t>
            </a:r>
          </a:p>
        </p:txBody>
      </p:sp>
      <p:sp>
        <p:nvSpPr>
          <p:cNvPr id="4" name="Rectangle 3">
            <a:extLst>
              <a:ext uri="{FF2B5EF4-FFF2-40B4-BE49-F238E27FC236}">
                <a16:creationId xmlns:a16="http://schemas.microsoft.com/office/drawing/2014/main" id="{77436238-B156-086C-99F3-296C8C134A25}"/>
              </a:ext>
            </a:extLst>
          </p:cNvPr>
          <p:cNvSpPr/>
          <p:nvPr/>
        </p:nvSpPr>
        <p:spPr>
          <a:xfrm>
            <a:off x="424543" y="6439456"/>
            <a:ext cx="11342914" cy="36492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100" dirty="0" err="1">
                <a:solidFill>
                  <a:schemeClr val="bg1"/>
                </a:solidFill>
              </a:rPr>
              <a:t>Mandran</a:t>
            </a:r>
            <a:r>
              <a:rPr lang="fr-FR" sz="1100" dirty="0">
                <a:solidFill>
                  <a:schemeClr val="bg1"/>
                </a:solidFill>
              </a:rPr>
              <a:t> N., </a:t>
            </a:r>
            <a:r>
              <a:rPr lang="fr-FR" sz="1100" dirty="0" err="1">
                <a:solidFill>
                  <a:schemeClr val="bg1"/>
                </a:solidFill>
              </a:rPr>
              <a:t>Lebis</a:t>
            </a:r>
            <a:r>
              <a:rPr lang="fr-FR" sz="1100" dirty="0">
                <a:solidFill>
                  <a:schemeClr val="bg1"/>
                </a:solidFill>
              </a:rPr>
              <a:t>, A., Vermeulen M., 2024, De l'itératif au </a:t>
            </a:r>
            <a:r>
              <a:rPr lang="fr-FR" sz="1100" dirty="0" err="1">
                <a:solidFill>
                  <a:schemeClr val="bg1"/>
                </a:solidFill>
              </a:rPr>
              <a:t>momentum</a:t>
            </a:r>
            <a:r>
              <a:rPr lang="fr-FR" sz="1100" dirty="0">
                <a:solidFill>
                  <a:schemeClr val="bg1"/>
                </a:solidFill>
              </a:rPr>
              <a:t> : une évolution nécessaire aux méthodes de conduite de la recherche. À paraitre</a:t>
            </a:r>
          </a:p>
        </p:txBody>
      </p:sp>
      <p:sp>
        <p:nvSpPr>
          <p:cNvPr id="18" name="ZoneTexte 17">
            <a:extLst>
              <a:ext uri="{FF2B5EF4-FFF2-40B4-BE49-F238E27FC236}">
                <a16:creationId xmlns:a16="http://schemas.microsoft.com/office/drawing/2014/main" id="{DA11EFBD-6989-57B5-FA23-D9D6E100DD4B}"/>
              </a:ext>
            </a:extLst>
          </p:cNvPr>
          <p:cNvSpPr txBox="1"/>
          <p:nvPr/>
        </p:nvSpPr>
        <p:spPr>
          <a:xfrm>
            <a:off x="79889" y="1749488"/>
            <a:ext cx="2058032" cy="1569660"/>
          </a:xfrm>
          <a:prstGeom prst="rect">
            <a:avLst/>
          </a:prstGeom>
          <a:noFill/>
        </p:spPr>
        <p:txBody>
          <a:bodyPr wrap="square">
            <a:spAutoFit/>
          </a:bodyPr>
          <a:lstStyle/>
          <a:p>
            <a:pPr algn="just"/>
            <a:r>
              <a:rPr lang="fr-FR" sz="1200" dirty="0">
                <a:solidFill>
                  <a:schemeClr val="accent6">
                    <a:lumMod val="75000"/>
                  </a:schemeClr>
                </a:solidFill>
              </a:rPr>
              <a:t>,</a:t>
            </a:r>
          </a:p>
          <a:p>
            <a:pPr algn="just"/>
            <a:endParaRPr lang="fr-FR" sz="1200" dirty="0">
              <a:solidFill>
                <a:schemeClr val="accent6">
                  <a:lumMod val="75000"/>
                </a:schemeClr>
              </a:solidFill>
            </a:endParaRPr>
          </a:p>
          <a:p>
            <a:pPr algn="just"/>
            <a:r>
              <a:rPr lang="fr-FR" sz="1200" dirty="0">
                <a:solidFill>
                  <a:schemeClr val="accent6">
                    <a:lumMod val="75000"/>
                  </a:schemeClr>
                </a:solidFill>
              </a:rPr>
              <a:t>Les 5 moments ont des des guides spécifiques.</a:t>
            </a:r>
          </a:p>
          <a:p>
            <a:pPr algn="just"/>
            <a:r>
              <a:rPr lang="fr-FR" sz="1200" dirty="0">
                <a:solidFill>
                  <a:schemeClr val="accent6">
                    <a:lumMod val="75000"/>
                  </a:schemeClr>
                </a:solidFill>
              </a:rPr>
              <a:t> </a:t>
            </a:r>
          </a:p>
          <a:p>
            <a:pPr algn="just"/>
            <a:endParaRPr lang="fr-FR" sz="1200" dirty="0">
              <a:solidFill>
                <a:schemeClr val="accent6">
                  <a:lumMod val="75000"/>
                </a:schemeClr>
              </a:solidFill>
            </a:endParaRPr>
          </a:p>
          <a:p>
            <a:pPr algn="just"/>
            <a:endParaRPr lang="fr-FR" sz="1200" dirty="0">
              <a:solidFill>
                <a:schemeClr val="accent6">
                  <a:lumMod val="75000"/>
                </a:schemeClr>
              </a:solidFill>
            </a:endParaRPr>
          </a:p>
          <a:p>
            <a:pPr algn="just"/>
            <a:endParaRPr lang="fr-FR" sz="1200" dirty="0">
              <a:solidFill>
                <a:schemeClr val="accent6">
                  <a:lumMod val="75000"/>
                </a:schemeClr>
              </a:solidFill>
            </a:endParaRPr>
          </a:p>
        </p:txBody>
      </p:sp>
      <p:sp>
        <p:nvSpPr>
          <p:cNvPr id="19" name="ZoneTexte 18">
            <a:extLst>
              <a:ext uri="{FF2B5EF4-FFF2-40B4-BE49-F238E27FC236}">
                <a16:creationId xmlns:a16="http://schemas.microsoft.com/office/drawing/2014/main" id="{A74AEA58-6C6B-98C5-C64E-1A63236D4807}"/>
              </a:ext>
            </a:extLst>
          </p:cNvPr>
          <p:cNvSpPr txBox="1"/>
          <p:nvPr/>
        </p:nvSpPr>
        <p:spPr>
          <a:xfrm>
            <a:off x="273687" y="4857360"/>
            <a:ext cx="2058032" cy="461665"/>
          </a:xfrm>
          <a:prstGeom prst="rect">
            <a:avLst/>
          </a:prstGeom>
          <a:noFill/>
        </p:spPr>
        <p:txBody>
          <a:bodyPr wrap="square">
            <a:spAutoFit/>
          </a:bodyPr>
          <a:lstStyle/>
          <a:p>
            <a:pPr algn="just"/>
            <a:endParaRPr lang="fr-FR" sz="1200" dirty="0">
              <a:solidFill>
                <a:schemeClr val="accent6">
                  <a:lumMod val="75000"/>
                </a:schemeClr>
              </a:solidFill>
            </a:endParaRPr>
          </a:p>
          <a:p>
            <a:pPr algn="just"/>
            <a:endParaRPr lang="fr-FR" sz="1200" dirty="0">
              <a:solidFill>
                <a:schemeClr val="accent6">
                  <a:lumMod val="75000"/>
                </a:schemeClr>
              </a:solidFill>
            </a:endParaRPr>
          </a:p>
        </p:txBody>
      </p:sp>
      <p:sp>
        <p:nvSpPr>
          <p:cNvPr id="28" name="Espace réservé du numéro de diapositive 3">
            <a:extLst>
              <a:ext uri="{FF2B5EF4-FFF2-40B4-BE49-F238E27FC236}">
                <a16:creationId xmlns:a16="http://schemas.microsoft.com/office/drawing/2014/main" id="{815D3DB4-5AEF-666B-D4AE-54E72CD33247}"/>
              </a:ext>
            </a:extLst>
          </p:cNvPr>
          <p:cNvSpPr>
            <a:spLocks noGrp="1"/>
          </p:cNvSpPr>
          <p:nvPr>
            <p:ph type="sldNum" sz="quarter" idx="12"/>
          </p:nvPr>
        </p:nvSpPr>
        <p:spPr>
          <a:xfrm>
            <a:off x="10352540" y="295729"/>
            <a:ext cx="838199" cy="767687"/>
          </a:xfrm>
        </p:spPr>
        <p:txBody>
          <a:bodyPr/>
          <a:lstStyle/>
          <a:p>
            <a:fld id="{177CE31D-10EA-2648-A0B7-1E8593C1F3C0}" type="slidenum">
              <a:rPr lang="fr-FR" smtClean="0"/>
              <a:t>37</a:t>
            </a:fld>
            <a:endParaRPr lang="fr-FR" dirty="0"/>
          </a:p>
        </p:txBody>
      </p:sp>
      <p:sp>
        <p:nvSpPr>
          <p:cNvPr id="21" name="ZoneTexte 20">
            <a:extLst>
              <a:ext uri="{FF2B5EF4-FFF2-40B4-BE49-F238E27FC236}">
                <a16:creationId xmlns:a16="http://schemas.microsoft.com/office/drawing/2014/main" id="{234203FA-77B9-F635-C794-3324206D519F}"/>
              </a:ext>
            </a:extLst>
          </p:cNvPr>
          <p:cNvSpPr txBox="1"/>
          <p:nvPr/>
        </p:nvSpPr>
        <p:spPr>
          <a:xfrm>
            <a:off x="9067956" y="2810556"/>
            <a:ext cx="2699501" cy="707886"/>
          </a:xfrm>
          <a:custGeom>
            <a:avLst/>
            <a:gdLst>
              <a:gd name="connsiteX0" fmla="*/ 0 w 2699501"/>
              <a:gd name="connsiteY0" fmla="*/ 0 h 707886"/>
              <a:gd name="connsiteX1" fmla="*/ 674875 w 2699501"/>
              <a:gd name="connsiteY1" fmla="*/ 0 h 707886"/>
              <a:gd name="connsiteX2" fmla="*/ 1295760 w 2699501"/>
              <a:gd name="connsiteY2" fmla="*/ 0 h 707886"/>
              <a:gd name="connsiteX3" fmla="*/ 1916646 w 2699501"/>
              <a:gd name="connsiteY3" fmla="*/ 0 h 707886"/>
              <a:gd name="connsiteX4" fmla="*/ 2699501 w 2699501"/>
              <a:gd name="connsiteY4" fmla="*/ 0 h 707886"/>
              <a:gd name="connsiteX5" fmla="*/ 2699501 w 2699501"/>
              <a:gd name="connsiteY5" fmla="*/ 361022 h 707886"/>
              <a:gd name="connsiteX6" fmla="*/ 2699501 w 2699501"/>
              <a:gd name="connsiteY6" fmla="*/ 707886 h 707886"/>
              <a:gd name="connsiteX7" fmla="*/ 2105611 w 2699501"/>
              <a:gd name="connsiteY7" fmla="*/ 707886 h 707886"/>
              <a:gd name="connsiteX8" fmla="*/ 1430736 w 2699501"/>
              <a:gd name="connsiteY8" fmla="*/ 707886 h 707886"/>
              <a:gd name="connsiteX9" fmla="*/ 782855 w 2699501"/>
              <a:gd name="connsiteY9" fmla="*/ 707886 h 707886"/>
              <a:gd name="connsiteX10" fmla="*/ 0 w 2699501"/>
              <a:gd name="connsiteY10" fmla="*/ 707886 h 707886"/>
              <a:gd name="connsiteX11" fmla="*/ 0 w 2699501"/>
              <a:gd name="connsiteY11" fmla="*/ 368101 h 707886"/>
              <a:gd name="connsiteX12" fmla="*/ 0 w 2699501"/>
              <a:gd name="connsiteY12"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9501" h="707886" fill="none" extrusionOk="0">
                <a:moveTo>
                  <a:pt x="0" y="0"/>
                </a:moveTo>
                <a:cubicBezTo>
                  <a:pt x="139200" y="17279"/>
                  <a:pt x="479601" y="13389"/>
                  <a:pt x="674875" y="0"/>
                </a:cubicBezTo>
                <a:cubicBezTo>
                  <a:pt x="870149" y="-13389"/>
                  <a:pt x="1087854" y="29126"/>
                  <a:pt x="1295760" y="0"/>
                </a:cubicBezTo>
                <a:cubicBezTo>
                  <a:pt x="1503666" y="-29126"/>
                  <a:pt x="1738490" y="-3668"/>
                  <a:pt x="1916646" y="0"/>
                </a:cubicBezTo>
                <a:cubicBezTo>
                  <a:pt x="2094802" y="3668"/>
                  <a:pt x="2443545" y="-23336"/>
                  <a:pt x="2699501" y="0"/>
                </a:cubicBezTo>
                <a:cubicBezTo>
                  <a:pt x="2699656" y="104458"/>
                  <a:pt x="2691355" y="275672"/>
                  <a:pt x="2699501" y="361022"/>
                </a:cubicBezTo>
                <a:cubicBezTo>
                  <a:pt x="2707647" y="446372"/>
                  <a:pt x="2703656" y="565828"/>
                  <a:pt x="2699501" y="707886"/>
                </a:cubicBezTo>
                <a:cubicBezTo>
                  <a:pt x="2409499" y="689721"/>
                  <a:pt x="2320870" y="702138"/>
                  <a:pt x="2105611" y="707886"/>
                </a:cubicBezTo>
                <a:cubicBezTo>
                  <a:pt x="1890352" y="713635"/>
                  <a:pt x="1764253" y="715429"/>
                  <a:pt x="1430736" y="707886"/>
                </a:cubicBezTo>
                <a:cubicBezTo>
                  <a:pt x="1097220" y="700343"/>
                  <a:pt x="955084" y="728625"/>
                  <a:pt x="782855" y="707886"/>
                </a:cubicBezTo>
                <a:cubicBezTo>
                  <a:pt x="610626" y="687147"/>
                  <a:pt x="346116" y="734755"/>
                  <a:pt x="0" y="707886"/>
                </a:cubicBezTo>
                <a:cubicBezTo>
                  <a:pt x="4470" y="596156"/>
                  <a:pt x="1894" y="441975"/>
                  <a:pt x="0" y="368101"/>
                </a:cubicBezTo>
                <a:cubicBezTo>
                  <a:pt x="-1894" y="294228"/>
                  <a:pt x="-10828" y="183064"/>
                  <a:pt x="0" y="0"/>
                </a:cubicBezTo>
                <a:close/>
              </a:path>
              <a:path w="2699501" h="707886" stroke="0" extrusionOk="0">
                <a:moveTo>
                  <a:pt x="0" y="0"/>
                </a:moveTo>
                <a:cubicBezTo>
                  <a:pt x="169111" y="-2039"/>
                  <a:pt x="405376" y="17369"/>
                  <a:pt x="647880" y="0"/>
                </a:cubicBezTo>
                <a:cubicBezTo>
                  <a:pt x="890384" y="-17369"/>
                  <a:pt x="1140468" y="-3382"/>
                  <a:pt x="1322755" y="0"/>
                </a:cubicBezTo>
                <a:cubicBezTo>
                  <a:pt x="1505043" y="3382"/>
                  <a:pt x="1753386" y="12664"/>
                  <a:pt x="2024626" y="0"/>
                </a:cubicBezTo>
                <a:cubicBezTo>
                  <a:pt x="2295866" y="-12664"/>
                  <a:pt x="2407885" y="31226"/>
                  <a:pt x="2699501" y="0"/>
                </a:cubicBezTo>
                <a:cubicBezTo>
                  <a:pt x="2691100" y="127783"/>
                  <a:pt x="2688911" y="221988"/>
                  <a:pt x="2699501" y="339785"/>
                </a:cubicBezTo>
                <a:cubicBezTo>
                  <a:pt x="2710091" y="457583"/>
                  <a:pt x="2709596" y="617627"/>
                  <a:pt x="2699501" y="707886"/>
                </a:cubicBezTo>
                <a:cubicBezTo>
                  <a:pt x="2407625" y="730603"/>
                  <a:pt x="2263407" y="714714"/>
                  <a:pt x="2024626" y="707886"/>
                </a:cubicBezTo>
                <a:cubicBezTo>
                  <a:pt x="1785846" y="701058"/>
                  <a:pt x="1609633" y="687491"/>
                  <a:pt x="1376746" y="707886"/>
                </a:cubicBezTo>
                <a:cubicBezTo>
                  <a:pt x="1143859" y="728281"/>
                  <a:pt x="843665" y="674828"/>
                  <a:pt x="647880" y="707886"/>
                </a:cubicBezTo>
                <a:cubicBezTo>
                  <a:pt x="452095" y="740944"/>
                  <a:pt x="244873" y="736105"/>
                  <a:pt x="0" y="707886"/>
                </a:cubicBezTo>
                <a:cubicBezTo>
                  <a:pt x="6078" y="578339"/>
                  <a:pt x="17265" y="526324"/>
                  <a:pt x="0" y="361022"/>
                </a:cubicBezTo>
                <a:cubicBezTo>
                  <a:pt x="-17265" y="195720"/>
                  <a:pt x="9959" y="145600"/>
                  <a:pt x="0" y="0"/>
                </a:cubicBezTo>
                <a:close/>
              </a:path>
            </a:pathLst>
          </a:custGeom>
          <a:solidFill>
            <a:schemeClr val="accent1">
              <a:lumMod val="20000"/>
              <a:lumOff val="80000"/>
            </a:schemeClr>
          </a:solidFill>
          <a:ln>
            <a:solidFill>
              <a:schemeClr val="tx1"/>
            </a:solidFill>
            <a:extLst>
              <a:ext uri="{C807C97D-BFC1-408E-A445-0C87EB9F89A2}">
                <ask:lineSketchStyleProps xmlns:ask="http://schemas.microsoft.com/office/drawing/2018/sketchyshapes" sd="3195900850">
                  <a:prstGeom prst="rect">
                    <a:avLst/>
                  </a:prstGeom>
                  <ask:type>
                    <ask:lineSketchFreehand/>
                  </ask:type>
                </ask:lineSketchStyleProps>
              </a:ext>
            </a:extLst>
          </a:ln>
        </p:spPr>
        <p:txBody>
          <a:bodyPr wrap="square" rtlCol="0">
            <a:spAutoFit/>
          </a:bodyPr>
          <a:lstStyle/>
          <a:p>
            <a:pPr marL="171450" indent="-171450">
              <a:buFont typeface="Arial" panose="020B0604020202020204" pitchFamily="34" charset="0"/>
              <a:buChar char="•"/>
            </a:pPr>
            <a:r>
              <a:rPr lang="fr-FR" sz="1000" dirty="0"/>
              <a:t>Décrire une revue systématique de la littérature</a:t>
            </a:r>
          </a:p>
          <a:p>
            <a:pPr marL="171450" indent="-171450">
              <a:buFont typeface="Arial" panose="020B0604020202020204" pitchFamily="34" charset="0"/>
              <a:buChar char="•"/>
            </a:pPr>
            <a:r>
              <a:rPr lang="fr-FR" sz="1000" dirty="0"/>
              <a:t>Analyser par critères comparatifs le corpus d’articles </a:t>
            </a:r>
          </a:p>
        </p:txBody>
      </p:sp>
      <p:pic>
        <p:nvPicPr>
          <p:cNvPr id="24" name="Image 23">
            <a:extLst>
              <a:ext uri="{FF2B5EF4-FFF2-40B4-BE49-F238E27FC236}">
                <a16:creationId xmlns:a16="http://schemas.microsoft.com/office/drawing/2014/main" id="{A412B17E-34D5-3D7C-C0AC-4314788934AA}"/>
              </a:ext>
            </a:extLst>
          </p:cNvPr>
          <p:cNvPicPr>
            <a:picLocks noChangeAspect="1"/>
          </p:cNvPicPr>
          <p:nvPr/>
        </p:nvPicPr>
        <p:blipFill>
          <a:blip r:embed="rId2"/>
          <a:stretch>
            <a:fillRect/>
          </a:stretch>
        </p:blipFill>
        <p:spPr>
          <a:xfrm>
            <a:off x="11542817" y="3225161"/>
            <a:ext cx="192048" cy="276003"/>
          </a:xfrm>
          <a:prstGeom prst="rect">
            <a:avLst/>
          </a:prstGeom>
        </p:spPr>
      </p:pic>
      <p:sp>
        <p:nvSpPr>
          <p:cNvPr id="22" name="ZoneTexte 21">
            <a:extLst>
              <a:ext uri="{FF2B5EF4-FFF2-40B4-BE49-F238E27FC236}">
                <a16:creationId xmlns:a16="http://schemas.microsoft.com/office/drawing/2014/main" id="{84F619DF-C88F-085C-BD44-4EF20446E29C}"/>
              </a:ext>
            </a:extLst>
          </p:cNvPr>
          <p:cNvSpPr txBox="1"/>
          <p:nvPr/>
        </p:nvSpPr>
        <p:spPr>
          <a:xfrm>
            <a:off x="9050539" y="4371490"/>
            <a:ext cx="2716918" cy="1647962"/>
          </a:xfrm>
          <a:custGeom>
            <a:avLst/>
            <a:gdLst>
              <a:gd name="connsiteX0" fmla="*/ 0 w 2716918"/>
              <a:gd name="connsiteY0" fmla="*/ 0 h 1647962"/>
              <a:gd name="connsiteX1" fmla="*/ 570553 w 2716918"/>
              <a:gd name="connsiteY1" fmla="*/ 0 h 1647962"/>
              <a:gd name="connsiteX2" fmla="*/ 1113936 w 2716918"/>
              <a:gd name="connsiteY2" fmla="*/ 0 h 1647962"/>
              <a:gd name="connsiteX3" fmla="*/ 1630151 w 2716918"/>
              <a:gd name="connsiteY3" fmla="*/ 0 h 1647962"/>
              <a:gd name="connsiteX4" fmla="*/ 2119196 w 2716918"/>
              <a:gd name="connsiteY4" fmla="*/ 0 h 1647962"/>
              <a:gd name="connsiteX5" fmla="*/ 2716918 w 2716918"/>
              <a:gd name="connsiteY5" fmla="*/ 0 h 1647962"/>
              <a:gd name="connsiteX6" fmla="*/ 2716918 w 2716918"/>
              <a:gd name="connsiteY6" fmla="*/ 532841 h 1647962"/>
              <a:gd name="connsiteX7" fmla="*/ 2716918 w 2716918"/>
              <a:gd name="connsiteY7" fmla="*/ 1082162 h 1647962"/>
              <a:gd name="connsiteX8" fmla="*/ 2716918 w 2716918"/>
              <a:gd name="connsiteY8" fmla="*/ 1647962 h 1647962"/>
              <a:gd name="connsiteX9" fmla="*/ 2227873 w 2716918"/>
              <a:gd name="connsiteY9" fmla="*/ 1647962 h 1647962"/>
              <a:gd name="connsiteX10" fmla="*/ 1711658 w 2716918"/>
              <a:gd name="connsiteY10" fmla="*/ 1647962 h 1647962"/>
              <a:gd name="connsiteX11" fmla="*/ 1222613 w 2716918"/>
              <a:gd name="connsiteY11" fmla="*/ 1647962 h 1647962"/>
              <a:gd name="connsiteX12" fmla="*/ 679230 w 2716918"/>
              <a:gd name="connsiteY12" fmla="*/ 1647962 h 1647962"/>
              <a:gd name="connsiteX13" fmla="*/ 0 w 2716918"/>
              <a:gd name="connsiteY13" fmla="*/ 1647962 h 1647962"/>
              <a:gd name="connsiteX14" fmla="*/ 0 w 2716918"/>
              <a:gd name="connsiteY14" fmla="*/ 1148080 h 1647962"/>
              <a:gd name="connsiteX15" fmla="*/ 0 w 2716918"/>
              <a:gd name="connsiteY15" fmla="*/ 631719 h 1647962"/>
              <a:gd name="connsiteX16" fmla="*/ 0 w 2716918"/>
              <a:gd name="connsiteY16" fmla="*/ 0 h 1647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16918" h="1647962" fill="none" extrusionOk="0">
                <a:moveTo>
                  <a:pt x="0" y="0"/>
                </a:moveTo>
                <a:cubicBezTo>
                  <a:pt x="151159" y="-54158"/>
                  <a:pt x="327423" y="55710"/>
                  <a:pt x="570553" y="0"/>
                </a:cubicBezTo>
                <a:cubicBezTo>
                  <a:pt x="813683" y="-55710"/>
                  <a:pt x="947052" y="8680"/>
                  <a:pt x="1113936" y="0"/>
                </a:cubicBezTo>
                <a:cubicBezTo>
                  <a:pt x="1280820" y="-8680"/>
                  <a:pt x="1428480" y="58746"/>
                  <a:pt x="1630151" y="0"/>
                </a:cubicBezTo>
                <a:cubicBezTo>
                  <a:pt x="1831822" y="-58746"/>
                  <a:pt x="1976088" y="5819"/>
                  <a:pt x="2119196" y="0"/>
                </a:cubicBezTo>
                <a:cubicBezTo>
                  <a:pt x="2262304" y="-5819"/>
                  <a:pt x="2587397" y="65390"/>
                  <a:pt x="2716918" y="0"/>
                </a:cubicBezTo>
                <a:cubicBezTo>
                  <a:pt x="2735038" y="182691"/>
                  <a:pt x="2662998" y="323481"/>
                  <a:pt x="2716918" y="532841"/>
                </a:cubicBezTo>
                <a:cubicBezTo>
                  <a:pt x="2770838" y="742201"/>
                  <a:pt x="2716621" y="935478"/>
                  <a:pt x="2716918" y="1082162"/>
                </a:cubicBezTo>
                <a:cubicBezTo>
                  <a:pt x="2717215" y="1228846"/>
                  <a:pt x="2672683" y="1526479"/>
                  <a:pt x="2716918" y="1647962"/>
                </a:cubicBezTo>
                <a:cubicBezTo>
                  <a:pt x="2608392" y="1677492"/>
                  <a:pt x="2360860" y="1624205"/>
                  <a:pt x="2227873" y="1647962"/>
                </a:cubicBezTo>
                <a:cubicBezTo>
                  <a:pt x="2094887" y="1671719"/>
                  <a:pt x="1950043" y="1618281"/>
                  <a:pt x="1711658" y="1647962"/>
                </a:cubicBezTo>
                <a:cubicBezTo>
                  <a:pt x="1473273" y="1677643"/>
                  <a:pt x="1418807" y="1593707"/>
                  <a:pt x="1222613" y="1647962"/>
                </a:cubicBezTo>
                <a:cubicBezTo>
                  <a:pt x="1026419" y="1702217"/>
                  <a:pt x="932460" y="1627255"/>
                  <a:pt x="679230" y="1647962"/>
                </a:cubicBezTo>
                <a:cubicBezTo>
                  <a:pt x="426000" y="1668669"/>
                  <a:pt x="190665" y="1606306"/>
                  <a:pt x="0" y="1647962"/>
                </a:cubicBezTo>
                <a:cubicBezTo>
                  <a:pt x="-27188" y="1481360"/>
                  <a:pt x="5070" y="1343992"/>
                  <a:pt x="0" y="1148080"/>
                </a:cubicBezTo>
                <a:cubicBezTo>
                  <a:pt x="-5070" y="952168"/>
                  <a:pt x="60318" y="875451"/>
                  <a:pt x="0" y="631719"/>
                </a:cubicBezTo>
                <a:cubicBezTo>
                  <a:pt x="-60318" y="387987"/>
                  <a:pt x="8364" y="139738"/>
                  <a:pt x="0" y="0"/>
                </a:cubicBezTo>
                <a:close/>
              </a:path>
              <a:path w="2716918" h="1647962" stroke="0" extrusionOk="0">
                <a:moveTo>
                  <a:pt x="0" y="0"/>
                </a:moveTo>
                <a:cubicBezTo>
                  <a:pt x="159194" y="-49425"/>
                  <a:pt x="338181" y="594"/>
                  <a:pt x="489045" y="0"/>
                </a:cubicBezTo>
                <a:cubicBezTo>
                  <a:pt x="639909" y="-594"/>
                  <a:pt x="848165" y="58121"/>
                  <a:pt x="1032429" y="0"/>
                </a:cubicBezTo>
                <a:cubicBezTo>
                  <a:pt x="1216693" y="-58121"/>
                  <a:pt x="1457000" y="52762"/>
                  <a:pt x="1630151" y="0"/>
                </a:cubicBezTo>
                <a:cubicBezTo>
                  <a:pt x="1803302" y="-52762"/>
                  <a:pt x="1891680" y="34156"/>
                  <a:pt x="2119196" y="0"/>
                </a:cubicBezTo>
                <a:cubicBezTo>
                  <a:pt x="2346713" y="-34156"/>
                  <a:pt x="2477290" y="8007"/>
                  <a:pt x="2716918" y="0"/>
                </a:cubicBezTo>
                <a:cubicBezTo>
                  <a:pt x="2770912" y="169321"/>
                  <a:pt x="2675923" y="343804"/>
                  <a:pt x="2716918" y="499882"/>
                </a:cubicBezTo>
                <a:cubicBezTo>
                  <a:pt x="2757913" y="655960"/>
                  <a:pt x="2675743" y="764798"/>
                  <a:pt x="2716918" y="1016243"/>
                </a:cubicBezTo>
                <a:cubicBezTo>
                  <a:pt x="2758093" y="1267688"/>
                  <a:pt x="2697870" y="1422144"/>
                  <a:pt x="2716918" y="1647962"/>
                </a:cubicBezTo>
                <a:cubicBezTo>
                  <a:pt x="2516782" y="1665148"/>
                  <a:pt x="2426452" y="1636705"/>
                  <a:pt x="2200704" y="1647962"/>
                </a:cubicBezTo>
                <a:cubicBezTo>
                  <a:pt x="1974956" y="1659219"/>
                  <a:pt x="1905752" y="1612531"/>
                  <a:pt x="1711658" y="1647962"/>
                </a:cubicBezTo>
                <a:cubicBezTo>
                  <a:pt x="1517564" y="1683393"/>
                  <a:pt x="1398893" y="1613751"/>
                  <a:pt x="1141106" y="1647962"/>
                </a:cubicBezTo>
                <a:cubicBezTo>
                  <a:pt x="883319" y="1682173"/>
                  <a:pt x="841977" y="1598494"/>
                  <a:pt x="543384" y="1647962"/>
                </a:cubicBezTo>
                <a:cubicBezTo>
                  <a:pt x="244791" y="1697430"/>
                  <a:pt x="187126" y="1635372"/>
                  <a:pt x="0" y="1647962"/>
                </a:cubicBezTo>
                <a:cubicBezTo>
                  <a:pt x="-39536" y="1402755"/>
                  <a:pt x="36261" y="1250803"/>
                  <a:pt x="0" y="1148080"/>
                </a:cubicBezTo>
                <a:cubicBezTo>
                  <a:pt x="-36261" y="1045357"/>
                  <a:pt x="13139" y="768252"/>
                  <a:pt x="0" y="648198"/>
                </a:cubicBezTo>
                <a:cubicBezTo>
                  <a:pt x="-13139" y="528144"/>
                  <a:pt x="4062" y="155060"/>
                  <a:pt x="0" y="0"/>
                </a:cubicBezTo>
                <a:close/>
              </a:path>
            </a:pathLst>
          </a:custGeom>
          <a:ln w="12700">
            <a:solidFill>
              <a:schemeClr val="tx1"/>
            </a:solidFill>
            <a:prstDash val="solid"/>
            <a:extLst>
              <a:ext uri="{C807C97D-BFC1-408E-A445-0C87EB9F89A2}">
                <ask:lineSketchStyleProps xmlns:ask="http://schemas.microsoft.com/office/drawing/2018/sketchyshapes" sd="4744053">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6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171450" indent="-171450" algn="l">
              <a:buFont typeface="Arial" panose="020B0604020202020204" pitchFamily="34" charset="0"/>
              <a:buChar char="•"/>
            </a:pPr>
            <a:r>
              <a:rPr lang="fr-FR" sz="1000" dirty="0"/>
              <a:t>Rédiger un protocole d’observation ou d’expérimentation </a:t>
            </a:r>
          </a:p>
          <a:p>
            <a:pPr marL="171450" indent="-171450" algn="l">
              <a:buFont typeface="Arial" panose="020B0604020202020204" pitchFamily="34" charset="0"/>
              <a:buChar char="•"/>
            </a:pPr>
            <a:r>
              <a:rPr lang="fr-FR" sz="1000" dirty="0"/>
              <a:t>Organiser une étude ou une expérimentation </a:t>
            </a:r>
          </a:p>
          <a:p>
            <a:pPr marL="171450" indent="-171450" algn="l">
              <a:buFont typeface="Arial" panose="020B0604020202020204" pitchFamily="34" charset="0"/>
              <a:buChar char="•"/>
            </a:pPr>
            <a:r>
              <a:rPr lang="fr-FR" sz="1000" dirty="0"/>
              <a:t>Dresser le le bilan de l’observation ou de l’expérimentation </a:t>
            </a:r>
          </a:p>
          <a:p>
            <a:pPr marL="171450" indent="-171450" algn="l">
              <a:buFont typeface="Arial" panose="020B0604020202020204" pitchFamily="34" charset="0"/>
              <a:buChar char="•"/>
            </a:pPr>
            <a:r>
              <a:rPr lang="fr-FR" sz="1000" dirty="0"/>
              <a:t>Documenter le traitement des données </a:t>
            </a:r>
          </a:p>
        </p:txBody>
      </p:sp>
      <p:pic>
        <p:nvPicPr>
          <p:cNvPr id="29" name="Image 28">
            <a:extLst>
              <a:ext uri="{FF2B5EF4-FFF2-40B4-BE49-F238E27FC236}">
                <a16:creationId xmlns:a16="http://schemas.microsoft.com/office/drawing/2014/main" id="{DDEDFFB7-3EFA-1BCB-ED65-EDA07D185566}"/>
              </a:ext>
            </a:extLst>
          </p:cNvPr>
          <p:cNvPicPr>
            <a:picLocks noChangeAspect="1"/>
          </p:cNvPicPr>
          <p:nvPr/>
        </p:nvPicPr>
        <p:blipFill>
          <a:blip r:embed="rId2"/>
          <a:stretch>
            <a:fillRect/>
          </a:stretch>
        </p:blipFill>
        <p:spPr>
          <a:xfrm>
            <a:off x="11523682" y="5649791"/>
            <a:ext cx="192048" cy="276003"/>
          </a:xfrm>
          <a:prstGeom prst="rect">
            <a:avLst/>
          </a:prstGeom>
        </p:spPr>
      </p:pic>
      <p:pic>
        <p:nvPicPr>
          <p:cNvPr id="17" name="Image 16">
            <a:extLst>
              <a:ext uri="{FF2B5EF4-FFF2-40B4-BE49-F238E27FC236}">
                <a16:creationId xmlns:a16="http://schemas.microsoft.com/office/drawing/2014/main" id="{84C12074-72A7-E1BC-0A1B-20C12F99FFD4}"/>
              </a:ext>
            </a:extLst>
          </p:cNvPr>
          <p:cNvPicPr>
            <a:picLocks noChangeAspect="1"/>
          </p:cNvPicPr>
          <p:nvPr/>
        </p:nvPicPr>
        <p:blipFill>
          <a:blip r:embed="rId2"/>
          <a:stretch>
            <a:fillRect/>
          </a:stretch>
        </p:blipFill>
        <p:spPr>
          <a:xfrm>
            <a:off x="6405545" y="4573978"/>
            <a:ext cx="192048" cy="276003"/>
          </a:xfrm>
          <a:prstGeom prst="rect">
            <a:avLst/>
          </a:prstGeom>
        </p:spPr>
      </p:pic>
      <p:pic>
        <p:nvPicPr>
          <p:cNvPr id="26" name="Image 25">
            <a:extLst>
              <a:ext uri="{FF2B5EF4-FFF2-40B4-BE49-F238E27FC236}">
                <a16:creationId xmlns:a16="http://schemas.microsoft.com/office/drawing/2014/main" id="{7181A3E1-595F-4E64-699F-7E0D632E83F2}"/>
              </a:ext>
            </a:extLst>
          </p:cNvPr>
          <p:cNvPicPr>
            <a:picLocks noChangeAspect="1"/>
          </p:cNvPicPr>
          <p:nvPr/>
        </p:nvPicPr>
        <p:blipFill>
          <a:blip r:embed="rId2"/>
          <a:stretch>
            <a:fillRect/>
          </a:stretch>
        </p:blipFill>
        <p:spPr>
          <a:xfrm>
            <a:off x="2491896" y="5699852"/>
            <a:ext cx="192048" cy="276003"/>
          </a:xfrm>
          <a:prstGeom prst="rect">
            <a:avLst/>
          </a:prstGeom>
        </p:spPr>
      </p:pic>
      <p:sp>
        <p:nvSpPr>
          <p:cNvPr id="30" name="ZoneTexte 29">
            <a:extLst>
              <a:ext uri="{FF2B5EF4-FFF2-40B4-BE49-F238E27FC236}">
                <a16:creationId xmlns:a16="http://schemas.microsoft.com/office/drawing/2014/main" id="{2F456E77-5940-AD6F-0CDE-008C36827114}"/>
              </a:ext>
            </a:extLst>
          </p:cNvPr>
          <p:cNvSpPr txBox="1"/>
          <p:nvPr/>
        </p:nvSpPr>
        <p:spPr>
          <a:xfrm>
            <a:off x="142869" y="2654578"/>
            <a:ext cx="2570603" cy="486606"/>
          </a:xfrm>
          <a:custGeom>
            <a:avLst/>
            <a:gdLst>
              <a:gd name="connsiteX0" fmla="*/ 0 w 2570603"/>
              <a:gd name="connsiteY0" fmla="*/ 0 h 486606"/>
              <a:gd name="connsiteX1" fmla="*/ 565533 w 2570603"/>
              <a:gd name="connsiteY1" fmla="*/ 0 h 486606"/>
              <a:gd name="connsiteX2" fmla="*/ 1028241 w 2570603"/>
              <a:gd name="connsiteY2" fmla="*/ 0 h 486606"/>
              <a:gd name="connsiteX3" fmla="*/ 1593774 w 2570603"/>
              <a:gd name="connsiteY3" fmla="*/ 0 h 486606"/>
              <a:gd name="connsiteX4" fmla="*/ 2570603 w 2570603"/>
              <a:gd name="connsiteY4" fmla="*/ 0 h 486606"/>
              <a:gd name="connsiteX5" fmla="*/ 2570603 w 2570603"/>
              <a:gd name="connsiteY5" fmla="*/ 486606 h 486606"/>
              <a:gd name="connsiteX6" fmla="*/ 2030776 w 2570603"/>
              <a:gd name="connsiteY6" fmla="*/ 486606 h 486606"/>
              <a:gd name="connsiteX7" fmla="*/ 1542362 w 2570603"/>
              <a:gd name="connsiteY7" fmla="*/ 486606 h 486606"/>
              <a:gd name="connsiteX8" fmla="*/ 1105359 w 2570603"/>
              <a:gd name="connsiteY8" fmla="*/ 486606 h 486606"/>
              <a:gd name="connsiteX9" fmla="*/ 616945 w 2570603"/>
              <a:gd name="connsiteY9" fmla="*/ 486606 h 486606"/>
              <a:gd name="connsiteX10" fmla="*/ 0 w 2570603"/>
              <a:gd name="connsiteY10" fmla="*/ 486606 h 486606"/>
              <a:gd name="connsiteX11" fmla="*/ 0 w 2570603"/>
              <a:gd name="connsiteY11" fmla="*/ 0 h 48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70603" h="486606" fill="none" extrusionOk="0">
                <a:moveTo>
                  <a:pt x="0" y="0"/>
                </a:moveTo>
                <a:cubicBezTo>
                  <a:pt x="184365" y="-23848"/>
                  <a:pt x="409851" y="5348"/>
                  <a:pt x="565533" y="0"/>
                </a:cubicBezTo>
                <a:cubicBezTo>
                  <a:pt x="721215" y="-5348"/>
                  <a:pt x="844527" y="40149"/>
                  <a:pt x="1028241" y="0"/>
                </a:cubicBezTo>
                <a:cubicBezTo>
                  <a:pt x="1211955" y="-40149"/>
                  <a:pt x="1378784" y="8523"/>
                  <a:pt x="1593774" y="0"/>
                </a:cubicBezTo>
                <a:cubicBezTo>
                  <a:pt x="1808764" y="-8523"/>
                  <a:pt x="2315830" y="49677"/>
                  <a:pt x="2570603" y="0"/>
                </a:cubicBezTo>
                <a:cubicBezTo>
                  <a:pt x="2623986" y="174217"/>
                  <a:pt x="2536710" y="363539"/>
                  <a:pt x="2570603" y="486606"/>
                </a:cubicBezTo>
                <a:cubicBezTo>
                  <a:pt x="2327144" y="517716"/>
                  <a:pt x="2143529" y="434835"/>
                  <a:pt x="2030776" y="486606"/>
                </a:cubicBezTo>
                <a:cubicBezTo>
                  <a:pt x="1918023" y="538377"/>
                  <a:pt x="1779810" y="429128"/>
                  <a:pt x="1542362" y="486606"/>
                </a:cubicBezTo>
                <a:cubicBezTo>
                  <a:pt x="1304914" y="544084"/>
                  <a:pt x="1264621" y="466253"/>
                  <a:pt x="1105359" y="486606"/>
                </a:cubicBezTo>
                <a:cubicBezTo>
                  <a:pt x="946097" y="506959"/>
                  <a:pt x="830904" y="469939"/>
                  <a:pt x="616945" y="486606"/>
                </a:cubicBezTo>
                <a:cubicBezTo>
                  <a:pt x="402986" y="503273"/>
                  <a:pt x="271737" y="439594"/>
                  <a:pt x="0" y="486606"/>
                </a:cubicBezTo>
                <a:cubicBezTo>
                  <a:pt x="-43163" y="284197"/>
                  <a:pt x="53727" y="159089"/>
                  <a:pt x="0" y="0"/>
                </a:cubicBezTo>
                <a:close/>
              </a:path>
              <a:path w="2570603" h="486606" stroke="0" extrusionOk="0">
                <a:moveTo>
                  <a:pt x="0" y="0"/>
                </a:moveTo>
                <a:cubicBezTo>
                  <a:pt x="157208" y="-53687"/>
                  <a:pt x="336382" y="34609"/>
                  <a:pt x="462709" y="0"/>
                </a:cubicBezTo>
                <a:cubicBezTo>
                  <a:pt x="589036" y="-34609"/>
                  <a:pt x="759103" y="39052"/>
                  <a:pt x="976829" y="0"/>
                </a:cubicBezTo>
                <a:cubicBezTo>
                  <a:pt x="1194555" y="-39052"/>
                  <a:pt x="1322761" y="37742"/>
                  <a:pt x="1542362" y="0"/>
                </a:cubicBezTo>
                <a:cubicBezTo>
                  <a:pt x="1761963" y="-37742"/>
                  <a:pt x="1804872" y="20557"/>
                  <a:pt x="2005070" y="0"/>
                </a:cubicBezTo>
                <a:cubicBezTo>
                  <a:pt x="2205268" y="-20557"/>
                  <a:pt x="2342600" y="3839"/>
                  <a:pt x="2570603" y="0"/>
                </a:cubicBezTo>
                <a:cubicBezTo>
                  <a:pt x="2593285" y="184069"/>
                  <a:pt x="2523000" y="317211"/>
                  <a:pt x="2570603" y="486606"/>
                </a:cubicBezTo>
                <a:cubicBezTo>
                  <a:pt x="2418070" y="494806"/>
                  <a:pt x="2265863" y="480953"/>
                  <a:pt x="2107894" y="486606"/>
                </a:cubicBezTo>
                <a:cubicBezTo>
                  <a:pt x="1949925" y="492259"/>
                  <a:pt x="1747316" y="483004"/>
                  <a:pt x="1568068" y="486606"/>
                </a:cubicBezTo>
                <a:cubicBezTo>
                  <a:pt x="1388820" y="490208"/>
                  <a:pt x="1325917" y="467329"/>
                  <a:pt x="1131065" y="486606"/>
                </a:cubicBezTo>
                <a:cubicBezTo>
                  <a:pt x="936213" y="505883"/>
                  <a:pt x="876821" y="481841"/>
                  <a:pt x="668357" y="486606"/>
                </a:cubicBezTo>
                <a:cubicBezTo>
                  <a:pt x="459893" y="491371"/>
                  <a:pt x="286986" y="415147"/>
                  <a:pt x="0" y="486606"/>
                </a:cubicBezTo>
                <a:cubicBezTo>
                  <a:pt x="-12934" y="337876"/>
                  <a:pt x="36630" y="168053"/>
                  <a:pt x="0" y="0"/>
                </a:cubicBezTo>
                <a:close/>
              </a:path>
            </a:pathLst>
          </a:custGeom>
          <a:ln w="12700">
            <a:solidFill>
              <a:schemeClr val="tx1"/>
            </a:solidFill>
            <a:prstDash val="solid"/>
            <a:extLst>
              <a:ext uri="{C807C97D-BFC1-408E-A445-0C87EB9F89A2}">
                <ask:lineSketchStyleProps xmlns:ask="http://schemas.microsoft.com/office/drawing/2018/sketchyshapes" sd="4744053">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6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171450" indent="-171450" algn="l">
              <a:buFont typeface="Arial" panose="020B0604020202020204" pitchFamily="34" charset="0"/>
              <a:buChar char="•"/>
            </a:pPr>
            <a:r>
              <a:rPr lang="fr-FR" sz="1000" dirty="0"/>
              <a:t>Construire sa problématique</a:t>
            </a:r>
          </a:p>
        </p:txBody>
      </p:sp>
      <p:pic>
        <p:nvPicPr>
          <p:cNvPr id="25" name="Image 24">
            <a:extLst>
              <a:ext uri="{FF2B5EF4-FFF2-40B4-BE49-F238E27FC236}">
                <a16:creationId xmlns:a16="http://schemas.microsoft.com/office/drawing/2014/main" id="{4B93521C-9A99-C846-93AE-B6041BC80507}"/>
              </a:ext>
            </a:extLst>
          </p:cNvPr>
          <p:cNvPicPr>
            <a:picLocks noChangeAspect="1"/>
          </p:cNvPicPr>
          <p:nvPr/>
        </p:nvPicPr>
        <p:blipFill>
          <a:blip r:embed="rId2"/>
          <a:stretch>
            <a:fillRect/>
          </a:stretch>
        </p:blipFill>
        <p:spPr>
          <a:xfrm>
            <a:off x="2294121" y="2759879"/>
            <a:ext cx="192048" cy="276003"/>
          </a:xfrm>
          <a:prstGeom prst="rect">
            <a:avLst/>
          </a:prstGeom>
        </p:spPr>
      </p:pic>
      <p:sp>
        <p:nvSpPr>
          <p:cNvPr id="32" name="ZoneTexte 31">
            <a:extLst>
              <a:ext uri="{FF2B5EF4-FFF2-40B4-BE49-F238E27FC236}">
                <a16:creationId xmlns:a16="http://schemas.microsoft.com/office/drawing/2014/main" id="{1FFBF524-E0BF-08A8-EF34-3BA0B506E41D}"/>
              </a:ext>
            </a:extLst>
          </p:cNvPr>
          <p:cNvSpPr txBox="1"/>
          <p:nvPr/>
        </p:nvSpPr>
        <p:spPr>
          <a:xfrm>
            <a:off x="4653737" y="5277865"/>
            <a:ext cx="2297803" cy="246221"/>
          </a:xfrm>
          <a:custGeom>
            <a:avLst/>
            <a:gdLst>
              <a:gd name="connsiteX0" fmla="*/ 0 w 2297803"/>
              <a:gd name="connsiteY0" fmla="*/ 0 h 246221"/>
              <a:gd name="connsiteX1" fmla="*/ 620407 w 2297803"/>
              <a:gd name="connsiteY1" fmla="*/ 0 h 246221"/>
              <a:gd name="connsiteX2" fmla="*/ 1125923 w 2297803"/>
              <a:gd name="connsiteY2" fmla="*/ 0 h 246221"/>
              <a:gd name="connsiteX3" fmla="*/ 1631440 w 2297803"/>
              <a:gd name="connsiteY3" fmla="*/ 0 h 246221"/>
              <a:gd name="connsiteX4" fmla="*/ 2297803 w 2297803"/>
              <a:gd name="connsiteY4" fmla="*/ 0 h 246221"/>
              <a:gd name="connsiteX5" fmla="*/ 2297803 w 2297803"/>
              <a:gd name="connsiteY5" fmla="*/ 246221 h 246221"/>
              <a:gd name="connsiteX6" fmla="*/ 1769308 w 2297803"/>
              <a:gd name="connsiteY6" fmla="*/ 246221 h 246221"/>
              <a:gd name="connsiteX7" fmla="*/ 1240814 w 2297803"/>
              <a:gd name="connsiteY7" fmla="*/ 246221 h 246221"/>
              <a:gd name="connsiteX8" fmla="*/ 666363 w 2297803"/>
              <a:gd name="connsiteY8" fmla="*/ 246221 h 246221"/>
              <a:gd name="connsiteX9" fmla="*/ 0 w 2297803"/>
              <a:gd name="connsiteY9" fmla="*/ 246221 h 246221"/>
              <a:gd name="connsiteX10" fmla="*/ 0 w 2297803"/>
              <a:gd name="connsiteY10" fmla="*/ 0 h 246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97803" h="246221" fill="none" extrusionOk="0">
                <a:moveTo>
                  <a:pt x="0" y="0"/>
                </a:moveTo>
                <a:cubicBezTo>
                  <a:pt x="153954" y="2667"/>
                  <a:pt x="430234" y="30310"/>
                  <a:pt x="620407" y="0"/>
                </a:cubicBezTo>
                <a:cubicBezTo>
                  <a:pt x="810580" y="-30310"/>
                  <a:pt x="902419" y="-19173"/>
                  <a:pt x="1125923" y="0"/>
                </a:cubicBezTo>
                <a:cubicBezTo>
                  <a:pt x="1349427" y="19173"/>
                  <a:pt x="1445699" y="5261"/>
                  <a:pt x="1631440" y="0"/>
                </a:cubicBezTo>
                <a:cubicBezTo>
                  <a:pt x="1817181" y="-5261"/>
                  <a:pt x="1986231" y="-21150"/>
                  <a:pt x="2297803" y="0"/>
                </a:cubicBezTo>
                <a:cubicBezTo>
                  <a:pt x="2303706" y="57786"/>
                  <a:pt x="2308620" y="135888"/>
                  <a:pt x="2297803" y="246221"/>
                </a:cubicBezTo>
                <a:cubicBezTo>
                  <a:pt x="2116068" y="225696"/>
                  <a:pt x="1956992" y="262570"/>
                  <a:pt x="1769308" y="246221"/>
                </a:cubicBezTo>
                <a:cubicBezTo>
                  <a:pt x="1581624" y="229872"/>
                  <a:pt x="1487539" y="241486"/>
                  <a:pt x="1240814" y="246221"/>
                </a:cubicBezTo>
                <a:cubicBezTo>
                  <a:pt x="994089" y="250956"/>
                  <a:pt x="807826" y="246125"/>
                  <a:pt x="666363" y="246221"/>
                </a:cubicBezTo>
                <a:cubicBezTo>
                  <a:pt x="524900" y="246317"/>
                  <a:pt x="273782" y="262027"/>
                  <a:pt x="0" y="246221"/>
                </a:cubicBezTo>
                <a:cubicBezTo>
                  <a:pt x="11942" y="171147"/>
                  <a:pt x="-8525" y="68824"/>
                  <a:pt x="0" y="0"/>
                </a:cubicBezTo>
                <a:close/>
              </a:path>
              <a:path w="2297803" h="246221" stroke="0" extrusionOk="0">
                <a:moveTo>
                  <a:pt x="0" y="0"/>
                </a:moveTo>
                <a:cubicBezTo>
                  <a:pt x="164622" y="-22563"/>
                  <a:pt x="431937" y="3629"/>
                  <a:pt x="551473" y="0"/>
                </a:cubicBezTo>
                <a:cubicBezTo>
                  <a:pt x="671009" y="-3629"/>
                  <a:pt x="984661" y="1062"/>
                  <a:pt x="1125923" y="0"/>
                </a:cubicBezTo>
                <a:cubicBezTo>
                  <a:pt x="1267185" y="-1062"/>
                  <a:pt x="1579612" y="-29807"/>
                  <a:pt x="1723352" y="0"/>
                </a:cubicBezTo>
                <a:cubicBezTo>
                  <a:pt x="1867092" y="29807"/>
                  <a:pt x="2067192" y="16624"/>
                  <a:pt x="2297803" y="0"/>
                </a:cubicBezTo>
                <a:cubicBezTo>
                  <a:pt x="2297931" y="67350"/>
                  <a:pt x="2286844" y="181574"/>
                  <a:pt x="2297803" y="246221"/>
                </a:cubicBezTo>
                <a:cubicBezTo>
                  <a:pt x="2169224" y="223978"/>
                  <a:pt x="2017499" y="225075"/>
                  <a:pt x="1792286" y="246221"/>
                </a:cubicBezTo>
                <a:cubicBezTo>
                  <a:pt x="1567073" y="267367"/>
                  <a:pt x="1505162" y="227329"/>
                  <a:pt x="1240814" y="246221"/>
                </a:cubicBezTo>
                <a:cubicBezTo>
                  <a:pt x="976466" y="265113"/>
                  <a:pt x="848130" y="253417"/>
                  <a:pt x="689341" y="246221"/>
                </a:cubicBezTo>
                <a:cubicBezTo>
                  <a:pt x="530552" y="239025"/>
                  <a:pt x="221970" y="237555"/>
                  <a:pt x="0" y="246221"/>
                </a:cubicBezTo>
                <a:cubicBezTo>
                  <a:pt x="3773" y="187167"/>
                  <a:pt x="154" y="113029"/>
                  <a:pt x="0" y="0"/>
                </a:cubicBezTo>
                <a:close/>
              </a:path>
            </a:pathLst>
          </a:custGeom>
          <a:solidFill>
            <a:schemeClr val="accent1">
              <a:lumMod val="40000"/>
              <a:lumOff val="60000"/>
            </a:schemeClr>
          </a:solidFill>
          <a:ln>
            <a:solidFill>
              <a:schemeClr val="tx1"/>
            </a:solidFill>
            <a:extLst>
              <a:ext uri="{C807C97D-BFC1-408E-A445-0C87EB9F89A2}">
                <ask:lineSketchStyleProps xmlns:ask="http://schemas.microsoft.com/office/drawing/2018/sketchyshapes" sd="3195900850">
                  <a:prstGeom prst="rect">
                    <a:avLst/>
                  </a:prstGeom>
                  <ask:type>
                    <ask:lineSketchFreehand/>
                  </ask:type>
                </ask:lineSketchStyleProps>
              </a:ext>
            </a:extLst>
          </a:ln>
        </p:spPr>
        <p:txBody>
          <a:bodyPr wrap="square" rtlCol="0">
            <a:spAutoFit/>
          </a:bodyPr>
          <a:lstStyle/>
          <a:p>
            <a:pPr marL="171450" indent="-171450">
              <a:buFont typeface="Arial" panose="020B0604020202020204" pitchFamily="34" charset="0"/>
              <a:buChar char="•"/>
            </a:pPr>
            <a:r>
              <a:rPr lang="fr-FR" sz="1000" dirty="0"/>
              <a:t>Bien commencer et collaborer </a:t>
            </a:r>
          </a:p>
        </p:txBody>
      </p:sp>
    </p:spTree>
    <p:extLst>
      <p:ext uri="{BB962C8B-B14F-4D97-AF65-F5344CB8AC3E}">
        <p14:creationId xmlns:p14="http://schemas.microsoft.com/office/powerpoint/2010/main" val="30934915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1509AE-A056-0B53-B183-149A901218E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9A13AC9-4C8D-5207-3940-A07378AA2CE4}"/>
              </a:ext>
            </a:extLst>
          </p:cNvPr>
          <p:cNvSpPr>
            <a:spLocks noGrp="1"/>
          </p:cNvSpPr>
          <p:nvPr>
            <p:ph type="title"/>
          </p:nvPr>
        </p:nvSpPr>
        <p:spPr>
          <a:xfrm>
            <a:off x="858474" y="973668"/>
            <a:ext cx="9397280" cy="706964"/>
          </a:xfrm>
        </p:spPr>
        <p:txBody>
          <a:bodyPr/>
          <a:lstStyle/>
          <a:p>
            <a:r>
              <a:rPr lang="fr-FR" dirty="0"/>
              <a:t>Cadrage et traçabilité </a:t>
            </a:r>
          </a:p>
        </p:txBody>
      </p:sp>
      <p:sp>
        <p:nvSpPr>
          <p:cNvPr id="5" name="ZoneTexte 4">
            <a:extLst>
              <a:ext uri="{FF2B5EF4-FFF2-40B4-BE49-F238E27FC236}">
                <a16:creationId xmlns:a16="http://schemas.microsoft.com/office/drawing/2014/main" id="{19D825DE-4FA4-E381-7463-6A3ED35D3674}"/>
              </a:ext>
            </a:extLst>
          </p:cNvPr>
          <p:cNvSpPr txBox="1"/>
          <p:nvPr/>
        </p:nvSpPr>
        <p:spPr>
          <a:xfrm>
            <a:off x="598285" y="2412414"/>
            <a:ext cx="6775288" cy="2739211"/>
          </a:xfrm>
          <a:prstGeom prst="rect">
            <a:avLst/>
          </a:prstGeom>
          <a:noFill/>
        </p:spPr>
        <p:txBody>
          <a:bodyPr wrap="square" rtlCol="0">
            <a:spAutoFit/>
          </a:bodyPr>
          <a:lstStyle/>
          <a:p>
            <a:pPr marL="285750" indent="-285750">
              <a:buFont typeface="Arial" panose="020B0604020202020204" pitchFamily="34" charset="0"/>
              <a:buChar char="•"/>
            </a:pPr>
            <a:r>
              <a:rPr lang="fr-FR" sz="1400" b="1" dirty="0">
                <a:solidFill>
                  <a:schemeClr val="tx2">
                    <a:lumMod val="60000"/>
                    <a:lumOff val="40000"/>
                  </a:schemeClr>
                </a:solidFill>
              </a:rPr>
              <a:t>Le concept de reproductibilité n’est ni adapté ni réaliste </a:t>
            </a:r>
            <a:r>
              <a:rPr lang="fr-FR" sz="1400" dirty="0">
                <a:solidFill>
                  <a:schemeClr val="tx2">
                    <a:lumMod val="60000"/>
                    <a:lumOff val="40000"/>
                  </a:schemeClr>
                </a:solidFill>
              </a:rPr>
              <a:t>pour une recherche qui produit des connaissances scientifiques et des outils adaptés à l’activité humaine, en constante évolution, et contraintes par un terrain en situation écologique.  </a:t>
            </a:r>
          </a:p>
          <a:p>
            <a:endParaRPr lang="fr-FR" dirty="0"/>
          </a:p>
          <a:p>
            <a:pPr marL="285750" indent="-285750">
              <a:buFont typeface="Arial" panose="020B0604020202020204" pitchFamily="34" charset="0"/>
              <a:buChar char="•"/>
            </a:pPr>
            <a:r>
              <a:rPr lang="fr-FR" sz="1400" b="1" dirty="0">
                <a:solidFill>
                  <a:schemeClr val="accent1">
                    <a:lumMod val="60000"/>
                    <a:lumOff val="40000"/>
                  </a:schemeClr>
                </a:solidFill>
              </a:rPr>
              <a:t>Description des cadres de travail et traçabilité : </a:t>
            </a:r>
          </a:p>
          <a:p>
            <a:pPr marL="285750" indent="-285750">
              <a:buFont typeface="Arial" panose="020B0604020202020204" pitchFamily="34" charset="0"/>
              <a:buChar char="•"/>
            </a:pPr>
            <a:endParaRPr lang="fr-FR" sz="1400" dirty="0">
              <a:solidFill>
                <a:schemeClr val="accent1">
                  <a:lumMod val="60000"/>
                  <a:lumOff val="40000"/>
                </a:schemeClr>
              </a:solidFill>
            </a:endParaRPr>
          </a:p>
          <a:p>
            <a:pPr marL="800100" lvl="1" indent="-342900">
              <a:buFont typeface="+mj-lt"/>
              <a:buAutoNum type="arabicPeriod"/>
            </a:pPr>
            <a:r>
              <a:rPr lang="fr-FR" sz="1400" dirty="0">
                <a:solidFill>
                  <a:schemeClr val="accent1">
                    <a:lumMod val="60000"/>
                    <a:lumOff val="40000"/>
                  </a:schemeClr>
                </a:solidFill>
              </a:rPr>
              <a:t>Un « archétype de sciences »</a:t>
            </a:r>
          </a:p>
          <a:p>
            <a:pPr marL="800100" lvl="1" indent="-342900">
              <a:buFont typeface="+mj-lt"/>
              <a:buAutoNum type="arabicPeriod"/>
            </a:pPr>
            <a:r>
              <a:rPr lang="fr-FR" sz="1400" dirty="0">
                <a:solidFill>
                  <a:schemeClr val="accent1">
                    <a:lumMod val="60000"/>
                    <a:lumOff val="40000"/>
                  </a:schemeClr>
                </a:solidFill>
              </a:rPr>
              <a:t>Paradigme épistémologique </a:t>
            </a:r>
          </a:p>
          <a:p>
            <a:pPr marL="800100" lvl="1" indent="-342900">
              <a:buFont typeface="+mj-lt"/>
              <a:buAutoNum type="arabicPeriod"/>
            </a:pPr>
            <a:r>
              <a:rPr lang="fr-FR" sz="1400" i="1" dirty="0">
                <a:solidFill>
                  <a:schemeClr val="accent1">
                    <a:lumMod val="60000"/>
                    <a:lumOff val="40000"/>
                  </a:schemeClr>
                </a:solidFill>
              </a:rPr>
              <a:t>Des principes de conduite de la recherche </a:t>
            </a:r>
          </a:p>
          <a:p>
            <a:pPr marL="800100" lvl="1" indent="-342900">
              <a:buFont typeface="+mj-lt"/>
              <a:buAutoNum type="arabicPeriod"/>
            </a:pPr>
            <a:r>
              <a:rPr lang="fr-FR" sz="1400" dirty="0">
                <a:solidFill>
                  <a:schemeClr val="accent1">
                    <a:lumMod val="60000"/>
                    <a:lumOff val="40000"/>
                  </a:schemeClr>
                </a:solidFill>
              </a:rPr>
              <a:t>Une méthode de conduite de la recherche flexible </a:t>
            </a:r>
          </a:p>
          <a:p>
            <a:pPr marL="800100" lvl="1" indent="-342900">
              <a:buFont typeface="+mj-lt"/>
              <a:buAutoNum type="arabicPeriod"/>
            </a:pPr>
            <a:r>
              <a:rPr lang="fr-FR" sz="1400" dirty="0">
                <a:solidFill>
                  <a:schemeClr val="accent1">
                    <a:lumMod val="60000"/>
                    <a:lumOff val="40000"/>
                  </a:schemeClr>
                </a:solidFill>
              </a:rPr>
              <a:t>Des guides dédiés pour documenter le chemin cognitif </a:t>
            </a:r>
          </a:p>
        </p:txBody>
      </p:sp>
      <p:sp>
        <p:nvSpPr>
          <p:cNvPr id="15" name="Rectangle 14">
            <a:extLst>
              <a:ext uri="{FF2B5EF4-FFF2-40B4-BE49-F238E27FC236}">
                <a16:creationId xmlns:a16="http://schemas.microsoft.com/office/drawing/2014/main" id="{8F629246-2761-D04E-B591-F1B7409BBB2A}"/>
              </a:ext>
            </a:extLst>
          </p:cNvPr>
          <p:cNvSpPr/>
          <p:nvPr/>
        </p:nvSpPr>
        <p:spPr>
          <a:xfrm>
            <a:off x="7393780" y="3429000"/>
            <a:ext cx="4279108" cy="706963"/>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fr-FR" sz="1400" dirty="0"/>
              <a:t>« Sciences de l’Artificiel »    :  Dualité « Modèle et outils en contexte »</a:t>
            </a:r>
          </a:p>
        </p:txBody>
      </p:sp>
      <p:sp>
        <p:nvSpPr>
          <p:cNvPr id="16" name="Rectangle 15">
            <a:extLst>
              <a:ext uri="{FF2B5EF4-FFF2-40B4-BE49-F238E27FC236}">
                <a16:creationId xmlns:a16="http://schemas.microsoft.com/office/drawing/2014/main" id="{60A4DBE5-EF66-3174-5C28-D2446552FC2F}"/>
              </a:ext>
            </a:extLst>
          </p:cNvPr>
          <p:cNvSpPr/>
          <p:nvPr/>
        </p:nvSpPr>
        <p:spPr>
          <a:xfrm>
            <a:off x="7522980" y="4225599"/>
            <a:ext cx="4020708" cy="560873"/>
          </a:xfrm>
          <a:prstGeom prst="rect">
            <a:avLst/>
          </a:prstGeom>
          <a:solidFill>
            <a:schemeClr val="accent1">
              <a:lumMod val="75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fr-FR" sz="1400" dirty="0"/>
              <a:t>« Réalisme Critique » ou « Constructivisme pragmatique » : Quoi ? Valeur et Validité ? </a:t>
            </a:r>
          </a:p>
        </p:txBody>
      </p:sp>
      <p:sp>
        <p:nvSpPr>
          <p:cNvPr id="17" name="Rectangle 16">
            <a:extLst>
              <a:ext uri="{FF2B5EF4-FFF2-40B4-BE49-F238E27FC236}">
                <a16:creationId xmlns:a16="http://schemas.microsoft.com/office/drawing/2014/main" id="{B49BEF9B-FAAE-52E7-15D3-FEB0B9D0FD1D}"/>
              </a:ext>
            </a:extLst>
          </p:cNvPr>
          <p:cNvSpPr/>
          <p:nvPr/>
        </p:nvSpPr>
        <p:spPr>
          <a:xfrm>
            <a:off x="7801378" y="4876108"/>
            <a:ext cx="3463912" cy="675557"/>
          </a:xfrm>
          <a:prstGeom prst="rect">
            <a:avLst/>
          </a:prstGeom>
          <a:solidFill>
            <a:schemeClr val="accent1">
              <a:lumMod val="40000"/>
              <a:lumOff val="6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fr-FR" sz="1400" dirty="0"/>
              <a:t>« Design-</a:t>
            </a:r>
            <a:r>
              <a:rPr lang="fr-FR" sz="1400" dirty="0" err="1"/>
              <a:t>Based</a:t>
            </a:r>
            <a:r>
              <a:rPr lang="fr-FR" sz="1400" dirty="0"/>
              <a:t> </a:t>
            </a:r>
            <a:r>
              <a:rPr lang="fr-FR" sz="1400" dirty="0" err="1"/>
              <a:t>Research</a:t>
            </a:r>
            <a:r>
              <a:rPr lang="fr-FR" sz="1400" dirty="0"/>
              <a:t> » : Principes - Généralisation et Documentation</a:t>
            </a:r>
          </a:p>
        </p:txBody>
      </p:sp>
      <p:sp>
        <p:nvSpPr>
          <p:cNvPr id="18" name="Rectangle 17">
            <a:extLst>
              <a:ext uri="{FF2B5EF4-FFF2-40B4-BE49-F238E27FC236}">
                <a16:creationId xmlns:a16="http://schemas.microsoft.com/office/drawing/2014/main" id="{5AF2B3E9-ADE7-2CFD-57B5-27BFBFB76E22}"/>
              </a:ext>
            </a:extLst>
          </p:cNvPr>
          <p:cNvSpPr/>
          <p:nvPr/>
        </p:nvSpPr>
        <p:spPr>
          <a:xfrm>
            <a:off x="7949813" y="5641300"/>
            <a:ext cx="3167042" cy="845400"/>
          </a:xfrm>
          <a:prstGeom prst="rect">
            <a:avLst/>
          </a:prstGeom>
          <a:solidFill>
            <a:schemeClr val="accent2">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fr-FR" sz="1400" dirty="0">
                <a:solidFill>
                  <a:schemeClr val="accent6">
                    <a:lumMod val="50000"/>
                  </a:schemeClr>
                </a:solidFill>
              </a:rPr>
              <a:t>«THEDRE 5M» : Processus flexible et des guides pour documenter le chemin cognitif </a:t>
            </a:r>
          </a:p>
        </p:txBody>
      </p:sp>
      <p:sp>
        <p:nvSpPr>
          <p:cNvPr id="3" name="Espace réservé du numéro de diapositive 3">
            <a:extLst>
              <a:ext uri="{FF2B5EF4-FFF2-40B4-BE49-F238E27FC236}">
                <a16:creationId xmlns:a16="http://schemas.microsoft.com/office/drawing/2014/main" id="{78C89612-E699-9598-90D6-9E5A3620037B}"/>
              </a:ext>
            </a:extLst>
          </p:cNvPr>
          <p:cNvSpPr>
            <a:spLocks noGrp="1"/>
          </p:cNvSpPr>
          <p:nvPr>
            <p:ph type="sldNum" sz="quarter" idx="12"/>
          </p:nvPr>
        </p:nvSpPr>
        <p:spPr>
          <a:xfrm>
            <a:off x="10352540" y="295729"/>
            <a:ext cx="838199" cy="767687"/>
          </a:xfrm>
        </p:spPr>
        <p:txBody>
          <a:bodyPr/>
          <a:lstStyle/>
          <a:p>
            <a:fld id="{177CE31D-10EA-2648-A0B7-1E8593C1F3C0}" type="slidenum">
              <a:rPr lang="fr-FR" smtClean="0"/>
              <a:t>38</a:t>
            </a:fld>
            <a:endParaRPr lang="fr-FR" dirty="0"/>
          </a:p>
        </p:txBody>
      </p:sp>
    </p:spTree>
    <p:extLst>
      <p:ext uri="{BB962C8B-B14F-4D97-AF65-F5344CB8AC3E}">
        <p14:creationId xmlns:p14="http://schemas.microsoft.com/office/powerpoint/2010/main" val="31912238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091CED-8527-0977-74B8-AE3CEDEF3272}"/>
              </a:ext>
            </a:extLst>
          </p:cNvPr>
          <p:cNvSpPr>
            <a:spLocks noGrp="1"/>
          </p:cNvSpPr>
          <p:nvPr>
            <p:ph type="title"/>
          </p:nvPr>
        </p:nvSpPr>
        <p:spPr/>
        <p:txBody>
          <a:bodyPr/>
          <a:lstStyle/>
          <a:p>
            <a:r>
              <a:rPr lang="fr-FR" dirty="0"/>
              <a:t>Perspectives pour la </a:t>
            </a:r>
            <a:r>
              <a:rPr lang="fr-FR" dirty="0" err="1"/>
              <a:t>traçablité</a:t>
            </a:r>
            <a:r>
              <a:rPr lang="fr-FR" dirty="0"/>
              <a:t> </a:t>
            </a:r>
          </a:p>
        </p:txBody>
      </p:sp>
      <p:sp>
        <p:nvSpPr>
          <p:cNvPr id="3" name="Espace réservé du contenu 2">
            <a:extLst>
              <a:ext uri="{FF2B5EF4-FFF2-40B4-BE49-F238E27FC236}">
                <a16:creationId xmlns:a16="http://schemas.microsoft.com/office/drawing/2014/main" id="{355137EC-27D2-7BC6-4F31-51717EDB85E6}"/>
              </a:ext>
            </a:extLst>
          </p:cNvPr>
          <p:cNvSpPr>
            <a:spLocks noGrp="1"/>
          </p:cNvSpPr>
          <p:nvPr>
            <p:ph idx="1"/>
          </p:nvPr>
        </p:nvSpPr>
        <p:spPr>
          <a:xfrm>
            <a:off x="755708" y="2603500"/>
            <a:ext cx="7950409" cy="3416300"/>
          </a:xfrm>
        </p:spPr>
        <p:txBody>
          <a:bodyPr>
            <a:normAutofit/>
          </a:bodyPr>
          <a:lstStyle/>
          <a:p>
            <a:pPr algn="just"/>
            <a:r>
              <a:rPr lang="fr-FR" dirty="0"/>
              <a:t>Difficultés et perspectives </a:t>
            </a:r>
          </a:p>
          <a:p>
            <a:pPr lvl="1" algn="just"/>
            <a:r>
              <a:rPr lang="fr-FR" dirty="0"/>
              <a:t>Raffiner les guides des moments de la création et de  l’échange ? </a:t>
            </a:r>
          </a:p>
          <a:p>
            <a:pPr lvl="1" algn="just"/>
            <a:r>
              <a:rPr lang="fr-FR" dirty="0"/>
              <a:t>Des moments et donc des changements de moments dans le processus, comment documenter les transitions ? Est-ce nécessaire ? Le guide du moment de l’échange est-il suffisant pour ces transitions ? </a:t>
            </a:r>
          </a:p>
          <a:p>
            <a:pPr lvl="1" algn="just"/>
            <a:r>
              <a:rPr lang="fr-FR" dirty="0"/>
              <a:t>Comment rédiger un travail de recherche quand les contributions, les outils évoluent au fil du temps  ? La rédaction doit-elle expliciter toutes les phases ? </a:t>
            </a:r>
          </a:p>
          <a:p>
            <a:pPr lvl="1"/>
            <a:endParaRPr lang="fr-FR" dirty="0"/>
          </a:p>
          <a:p>
            <a:pPr marL="0" indent="0">
              <a:buNone/>
            </a:pPr>
            <a:endParaRPr lang="fr-FR" dirty="0"/>
          </a:p>
        </p:txBody>
      </p:sp>
      <p:sp>
        <p:nvSpPr>
          <p:cNvPr id="8" name="Espace réservé du numéro de diapositive 3">
            <a:extLst>
              <a:ext uri="{FF2B5EF4-FFF2-40B4-BE49-F238E27FC236}">
                <a16:creationId xmlns:a16="http://schemas.microsoft.com/office/drawing/2014/main" id="{26B93839-854D-4191-4F45-5B8C3406CB12}"/>
              </a:ext>
            </a:extLst>
          </p:cNvPr>
          <p:cNvSpPr>
            <a:spLocks noGrp="1"/>
          </p:cNvSpPr>
          <p:nvPr>
            <p:ph type="sldNum" sz="quarter" idx="12"/>
          </p:nvPr>
        </p:nvSpPr>
        <p:spPr>
          <a:xfrm>
            <a:off x="10352540" y="295729"/>
            <a:ext cx="838199" cy="767687"/>
          </a:xfrm>
        </p:spPr>
        <p:txBody>
          <a:bodyPr/>
          <a:lstStyle/>
          <a:p>
            <a:fld id="{177CE31D-10EA-2648-A0B7-1E8593C1F3C0}" type="slidenum">
              <a:rPr lang="fr-FR" smtClean="0"/>
              <a:t>39</a:t>
            </a:fld>
            <a:endParaRPr lang="fr-FR" dirty="0"/>
          </a:p>
        </p:txBody>
      </p:sp>
    </p:spTree>
    <p:extLst>
      <p:ext uri="{BB962C8B-B14F-4D97-AF65-F5344CB8AC3E}">
        <p14:creationId xmlns:p14="http://schemas.microsoft.com/office/powerpoint/2010/main" val="5580254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01261" y="755281"/>
            <a:ext cx="8987333" cy="899275"/>
          </a:xfrm>
        </p:spPr>
        <p:txBody>
          <a:bodyPr>
            <a:noAutofit/>
          </a:bodyPr>
          <a:lstStyle/>
          <a:p>
            <a:r>
              <a:rPr lang="fr-FR" sz="3200" dirty="0"/>
              <a:t>Recherche sur la conception de jeux sérieux</a:t>
            </a:r>
          </a:p>
        </p:txBody>
      </p:sp>
      <p:sp>
        <p:nvSpPr>
          <p:cNvPr id="4" name="Espace réservé du numéro de diapositive 3"/>
          <p:cNvSpPr>
            <a:spLocks noGrp="1"/>
          </p:cNvSpPr>
          <p:nvPr>
            <p:ph type="sldNum" sz="quarter" idx="12"/>
          </p:nvPr>
        </p:nvSpPr>
        <p:spPr/>
        <p:txBody>
          <a:bodyPr/>
          <a:lstStyle/>
          <a:p>
            <a:fld id="{5ACB155D-BE19-3144-AEA7-BC8E5FBB13AA}" type="slidenum">
              <a:rPr lang="fr-FR" smtClean="0"/>
              <a:t>4</a:t>
            </a:fld>
            <a:endParaRPr lang="fr-FR" dirty="0"/>
          </a:p>
        </p:txBody>
      </p:sp>
      <p:sp>
        <p:nvSpPr>
          <p:cNvPr id="5" name="Espace réservé du contenu 2"/>
          <p:cNvSpPr txBox="1">
            <a:spLocks/>
          </p:cNvSpPr>
          <p:nvPr/>
        </p:nvSpPr>
        <p:spPr>
          <a:xfrm>
            <a:off x="2121267" y="1267299"/>
            <a:ext cx="8229600" cy="477388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fr-FR" dirty="0"/>
          </a:p>
        </p:txBody>
      </p:sp>
      <p:pic>
        <p:nvPicPr>
          <p:cNvPr id="6" name="Image 5">
            <a:extLst>
              <a:ext uri="{FF2B5EF4-FFF2-40B4-BE49-F238E27FC236}">
                <a16:creationId xmlns:a16="http://schemas.microsoft.com/office/drawing/2014/main" id="{8A3629EC-7264-F813-238F-16D91B6449C8}"/>
              </a:ext>
            </a:extLst>
          </p:cNvPr>
          <p:cNvPicPr>
            <a:picLocks noChangeAspect="1"/>
          </p:cNvPicPr>
          <p:nvPr/>
        </p:nvPicPr>
        <p:blipFill>
          <a:blip r:embed="rId2"/>
          <a:stretch>
            <a:fillRect/>
          </a:stretch>
        </p:blipFill>
        <p:spPr>
          <a:xfrm>
            <a:off x="6536388" y="2645812"/>
            <a:ext cx="4979384" cy="2654404"/>
          </a:xfrm>
          <a:prstGeom prst="rect">
            <a:avLst/>
          </a:prstGeom>
        </p:spPr>
      </p:pic>
      <p:sp>
        <p:nvSpPr>
          <p:cNvPr id="3" name="Rectangle 2">
            <a:extLst>
              <a:ext uri="{FF2B5EF4-FFF2-40B4-BE49-F238E27FC236}">
                <a16:creationId xmlns:a16="http://schemas.microsoft.com/office/drawing/2014/main" id="{F068B72E-4243-4F21-4F32-849814F3B1FA}"/>
              </a:ext>
            </a:extLst>
          </p:cNvPr>
          <p:cNvSpPr/>
          <p:nvPr/>
        </p:nvSpPr>
        <p:spPr>
          <a:xfrm>
            <a:off x="413657" y="6225863"/>
            <a:ext cx="11342914" cy="533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100" dirty="0"/>
              <a:t>Gaëlle </a:t>
            </a:r>
            <a:r>
              <a:rPr lang="fr-FR" sz="1100" dirty="0" err="1"/>
              <a:t>Guigon</a:t>
            </a:r>
            <a:r>
              <a:rPr lang="fr-FR" sz="1100" dirty="0"/>
              <a:t>, Mathieu </a:t>
            </a:r>
            <a:r>
              <a:rPr lang="fr-FR" sz="1100" dirty="0" err="1"/>
              <a:t>Muratet</a:t>
            </a:r>
            <a:r>
              <a:rPr lang="fr-FR" sz="1100" dirty="0"/>
              <a:t>, Mathieu Vermeulen, Thibault Carron. </a:t>
            </a:r>
            <a:r>
              <a:rPr lang="fr-FR" sz="1100" dirty="0" err="1"/>
              <a:t>Facilitate</a:t>
            </a:r>
            <a:r>
              <a:rPr lang="fr-FR" sz="1100" dirty="0"/>
              <a:t> the design of </a:t>
            </a:r>
            <a:r>
              <a:rPr lang="fr-FR" sz="1100" dirty="0" err="1"/>
              <a:t>Role</a:t>
            </a:r>
            <a:r>
              <a:rPr lang="fr-FR" sz="1100" dirty="0"/>
              <a:t> Learning Games: the RLG Kit. </a:t>
            </a:r>
            <a:r>
              <a:rPr lang="fr-FR" sz="1100" i="1" dirty="0"/>
              <a:t>international </a:t>
            </a:r>
            <a:r>
              <a:rPr lang="fr-FR" sz="1100" i="1" dirty="0" err="1"/>
              <a:t>conference</a:t>
            </a:r>
            <a:r>
              <a:rPr lang="fr-FR" sz="1100" i="1" dirty="0"/>
              <a:t> on Advanced Learning Technologies and </a:t>
            </a:r>
            <a:r>
              <a:rPr lang="fr-FR" sz="1100" i="1" dirty="0" err="1"/>
              <a:t>Technology-enhanced</a:t>
            </a:r>
            <a:r>
              <a:rPr lang="fr-FR" sz="1100" i="1" dirty="0"/>
              <a:t> Learning</a:t>
            </a:r>
            <a:r>
              <a:rPr lang="fr-FR" sz="1100" dirty="0"/>
              <a:t>, IEEE Computer Society and the IEEE </a:t>
            </a:r>
            <a:r>
              <a:rPr lang="fr-FR" sz="1100" dirty="0" err="1"/>
              <a:t>Technical</a:t>
            </a:r>
            <a:r>
              <a:rPr lang="fr-FR" sz="1100" dirty="0"/>
              <a:t> </a:t>
            </a:r>
            <a:r>
              <a:rPr lang="fr-FR" sz="1100" dirty="0" err="1"/>
              <a:t>Committee</a:t>
            </a:r>
            <a:r>
              <a:rPr lang="fr-FR" sz="1100" dirty="0"/>
              <a:t> on Learning </a:t>
            </a:r>
            <a:r>
              <a:rPr lang="fr-FR" sz="1100" dirty="0" err="1"/>
              <a:t>Technology</a:t>
            </a:r>
            <a:r>
              <a:rPr lang="fr-FR" sz="1100" dirty="0"/>
              <a:t>, </a:t>
            </a:r>
            <a:r>
              <a:rPr lang="fr-FR" sz="1100" dirty="0" err="1"/>
              <a:t>Jul</a:t>
            </a:r>
            <a:r>
              <a:rPr lang="fr-FR" sz="1100" dirty="0"/>
              <a:t> 2023, Orem (UT), United States. </a:t>
            </a:r>
            <a:r>
              <a:rPr lang="fr-FR" sz="1100" dirty="0">
                <a:hlinkClick r:id="rId3"/>
              </a:rPr>
              <a:t>⟨hal-04138615⟩</a:t>
            </a:r>
            <a:endParaRPr lang="fr-FR" sz="1100" dirty="0"/>
          </a:p>
        </p:txBody>
      </p:sp>
      <p:sp>
        <p:nvSpPr>
          <p:cNvPr id="7" name="ZoneTexte 6">
            <a:extLst>
              <a:ext uri="{FF2B5EF4-FFF2-40B4-BE49-F238E27FC236}">
                <a16:creationId xmlns:a16="http://schemas.microsoft.com/office/drawing/2014/main" id="{9ECC3F75-F860-DCCB-7E6B-379CA5ED7333}"/>
              </a:ext>
            </a:extLst>
          </p:cNvPr>
          <p:cNvSpPr txBox="1"/>
          <p:nvPr/>
        </p:nvSpPr>
        <p:spPr>
          <a:xfrm>
            <a:off x="413657" y="1748909"/>
            <a:ext cx="5894865" cy="5109091"/>
          </a:xfrm>
          <a:prstGeom prst="rect">
            <a:avLst/>
          </a:prstGeom>
          <a:noFill/>
        </p:spPr>
        <p:txBody>
          <a:bodyPr wrap="square" rtlCol="0">
            <a:spAutoFit/>
          </a:bodyPr>
          <a:lstStyle/>
          <a:p>
            <a:endParaRPr lang="fr-FR" sz="1600" dirty="0"/>
          </a:p>
          <a:p>
            <a:r>
              <a:rPr lang="fr-FR" sz="1600" b="1" dirty="0"/>
              <a:t>Problématique </a:t>
            </a:r>
          </a:p>
          <a:p>
            <a:pPr marL="285750" indent="-285750">
              <a:buFont typeface="Arial" panose="020B0604020202020204" pitchFamily="34" charset="0"/>
              <a:buChar char="•"/>
            </a:pPr>
            <a:r>
              <a:rPr lang="fr-FR" sz="1600" dirty="0"/>
              <a:t>Articuler les volets pédagogique et ludique </a:t>
            </a:r>
          </a:p>
          <a:p>
            <a:pPr marL="285750" indent="-285750">
              <a:buFont typeface="Arial" panose="020B0604020202020204" pitchFamily="34" charset="0"/>
              <a:buChar char="•"/>
            </a:pPr>
            <a:r>
              <a:rPr lang="fr-FR" sz="1600" dirty="0"/>
              <a:t>Multi-expertises et collaboration</a:t>
            </a:r>
          </a:p>
          <a:p>
            <a:pPr marL="285750" indent="-285750">
              <a:buFont typeface="Arial" panose="020B0604020202020204" pitchFamily="34" charset="0"/>
              <a:buChar char="•"/>
            </a:pPr>
            <a:r>
              <a:rPr lang="fr-FR" sz="1600" dirty="0"/>
              <a:t>Répondre aux besoins de formation et pas uniquement du jeu </a:t>
            </a:r>
          </a:p>
          <a:p>
            <a:pPr marL="285750" indent="-285750">
              <a:buFont typeface="Arial" panose="020B0604020202020204" pitchFamily="34" charset="0"/>
              <a:buChar char="•"/>
            </a:pPr>
            <a:endParaRPr lang="fr-FR" sz="1600" dirty="0"/>
          </a:p>
          <a:p>
            <a:r>
              <a:rPr lang="fr-FR" sz="1600" b="1" dirty="0"/>
              <a:t>Contribution </a:t>
            </a:r>
          </a:p>
          <a:p>
            <a:pPr marL="285750" indent="-285750">
              <a:buFont typeface="Arial" panose="020B0604020202020204" pitchFamily="34" charset="0"/>
              <a:buChar char="•"/>
            </a:pPr>
            <a:r>
              <a:rPr lang="fr-FR" sz="1600" dirty="0"/>
              <a:t>Un modèle de conception </a:t>
            </a:r>
          </a:p>
          <a:p>
            <a:pPr marL="285750" indent="-285750">
              <a:buFont typeface="Arial" panose="020B0604020202020204" pitchFamily="34" charset="0"/>
              <a:buChar char="•"/>
            </a:pPr>
            <a:r>
              <a:rPr lang="fr-FR" sz="1600" dirty="0"/>
              <a:t>Des outils pour assister la conception</a:t>
            </a:r>
          </a:p>
          <a:p>
            <a:pPr marL="285750" indent="-285750">
              <a:buFont typeface="Arial" panose="020B0604020202020204" pitchFamily="34" charset="0"/>
              <a:buChar char="•"/>
            </a:pPr>
            <a:endParaRPr lang="fr-FR" sz="1600" dirty="0"/>
          </a:p>
          <a:p>
            <a:r>
              <a:rPr lang="fr-FR" sz="1600" b="1" dirty="0"/>
              <a:t>Terrain </a:t>
            </a:r>
          </a:p>
          <a:p>
            <a:pPr marL="285750" indent="-285750">
              <a:buFont typeface="Arial" panose="020B0604020202020204" pitchFamily="34" charset="0"/>
              <a:buChar char="•"/>
            </a:pPr>
            <a:r>
              <a:rPr lang="fr-FR" sz="1600" dirty="0"/>
              <a:t>Acteurs nécessaires à la conception des jeux :  enseignant, ingénieur pédagogique, </a:t>
            </a:r>
            <a:r>
              <a:rPr lang="fr-FR" sz="1600" dirty="0" err="1"/>
              <a:t>game</a:t>
            </a:r>
            <a:r>
              <a:rPr lang="fr-FR" sz="1600" dirty="0"/>
              <a:t> designer, développeur, etc. </a:t>
            </a:r>
          </a:p>
          <a:p>
            <a:pPr marL="285750" indent="-285750">
              <a:buFont typeface="Arial" panose="020B0604020202020204" pitchFamily="34" charset="0"/>
              <a:buChar char="•"/>
            </a:pPr>
            <a:r>
              <a:rPr lang="fr-FR" sz="1600" dirty="0"/>
              <a:t>Un contexte : un cours d’histoire </a:t>
            </a:r>
          </a:p>
          <a:p>
            <a:pPr marL="285750" indent="-285750">
              <a:buFont typeface="Arial" panose="020B0604020202020204" pitchFamily="34" charset="0"/>
              <a:buChar char="•"/>
            </a:pPr>
            <a:r>
              <a:rPr lang="fr-FR" sz="1600" dirty="0"/>
              <a:t>Plusieurs séances de travail </a:t>
            </a:r>
          </a:p>
          <a:p>
            <a:endParaRPr lang="fr-FR" dirty="0"/>
          </a:p>
          <a:p>
            <a:endParaRPr lang="fr-FR" dirty="0"/>
          </a:p>
          <a:p>
            <a:endParaRPr lang="fr-FR" dirty="0"/>
          </a:p>
        </p:txBody>
      </p:sp>
    </p:spTree>
    <p:extLst>
      <p:ext uri="{BB962C8B-B14F-4D97-AF65-F5344CB8AC3E}">
        <p14:creationId xmlns:p14="http://schemas.microsoft.com/office/powerpoint/2010/main" val="8094330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40FE59-84EF-6CB3-6A99-C5CA3623E3A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8EDFA636-0B81-8D5F-6CD6-5F7D58BFBB71}"/>
              </a:ext>
            </a:extLst>
          </p:cNvPr>
          <p:cNvSpPr>
            <a:spLocks noGrp="1"/>
          </p:cNvSpPr>
          <p:nvPr>
            <p:ph type="title"/>
          </p:nvPr>
        </p:nvSpPr>
        <p:spPr>
          <a:xfrm>
            <a:off x="858474" y="973668"/>
            <a:ext cx="9397280" cy="706964"/>
          </a:xfrm>
        </p:spPr>
        <p:txBody>
          <a:bodyPr/>
          <a:lstStyle/>
          <a:p>
            <a:r>
              <a:rPr lang="fr-FR" dirty="0"/>
              <a:t>Cadrage et traçabilité</a:t>
            </a:r>
          </a:p>
        </p:txBody>
      </p:sp>
      <p:sp>
        <p:nvSpPr>
          <p:cNvPr id="5" name="ZoneTexte 4">
            <a:extLst>
              <a:ext uri="{FF2B5EF4-FFF2-40B4-BE49-F238E27FC236}">
                <a16:creationId xmlns:a16="http://schemas.microsoft.com/office/drawing/2014/main" id="{9D44082F-0A2F-2253-AD92-7B7A82F52C11}"/>
              </a:ext>
            </a:extLst>
          </p:cNvPr>
          <p:cNvSpPr txBox="1"/>
          <p:nvPr/>
        </p:nvSpPr>
        <p:spPr>
          <a:xfrm>
            <a:off x="598285" y="2412414"/>
            <a:ext cx="6775288" cy="2739211"/>
          </a:xfrm>
          <a:prstGeom prst="rect">
            <a:avLst/>
          </a:prstGeom>
          <a:noFill/>
        </p:spPr>
        <p:txBody>
          <a:bodyPr wrap="square" rtlCol="0">
            <a:spAutoFit/>
          </a:bodyPr>
          <a:lstStyle/>
          <a:p>
            <a:pPr marL="285750" indent="-285750">
              <a:buFont typeface="Arial" panose="020B0604020202020204" pitchFamily="34" charset="0"/>
              <a:buChar char="•"/>
            </a:pPr>
            <a:r>
              <a:rPr lang="fr-FR" sz="1400" b="1" dirty="0">
                <a:solidFill>
                  <a:schemeClr val="tx2">
                    <a:lumMod val="60000"/>
                    <a:lumOff val="40000"/>
                  </a:schemeClr>
                </a:solidFill>
              </a:rPr>
              <a:t>Le concept de reproductibilité n’est ni adapté ni réaliste </a:t>
            </a:r>
            <a:r>
              <a:rPr lang="fr-FR" sz="1400" dirty="0">
                <a:solidFill>
                  <a:schemeClr val="tx2">
                    <a:lumMod val="60000"/>
                    <a:lumOff val="40000"/>
                  </a:schemeClr>
                </a:solidFill>
              </a:rPr>
              <a:t>pour une recherche qui produit des connaissances scientifiques et des outils adaptés à l’activité humaine, en constante évolution, et contraintes par un terrain en situation écologique.  </a:t>
            </a:r>
          </a:p>
          <a:p>
            <a:endParaRPr lang="fr-FR" dirty="0"/>
          </a:p>
          <a:p>
            <a:pPr marL="285750" indent="-285750">
              <a:buFont typeface="Arial" panose="020B0604020202020204" pitchFamily="34" charset="0"/>
              <a:buChar char="•"/>
            </a:pPr>
            <a:r>
              <a:rPr lang="fr-FR" sz="1400" b="1" dirty="0">
                <a:solidFill>
                  <a:schemeClr val="accent1">
                    <a:lumMod val="60000"/>
                    <a:lumOff val="40000"/>
                  </a:schemeClr>
                </a:solidFill>
              </a:rPr>
              <a:t>Description des cadres de travail et traçabilité : </a:t>
            </a:r>
          </a:p>
          <a:p>
            <a:pPr marL="285750" indent="-285750">
              <a:buFont typeface="Arial" panose="020B0604020202020204" pitchFamily="34" charset="0"/>
              <a:buChar char="•"/>
            </a:pPr>
            <a:endParaRPr lang="fr-FR" sz="1400" dirty="0">
              <a:solidFill>
                <a:schemeClr val="accent1">
                  <a:lumMod val="60000"/>
                  <a:lumOff val="40000"/>
                </a:schemeClr>
              </a:solidFill>
            </a:endParaRPr>
          </a:p>
          <a:p>
            <a:pPr marL="800100" lvl="1" indent="-342900">
              <a:buFont typeface="+mj-lt"/>
              <a:buAutoNum type="arabicPeriod"/>
            </a:pPr>
            <a:r>
              <a:rPr lang="fr-FR" sz="1400" dirty="0">
                <a:solidFill>
                  <a:schemeClr val="accent1">
                    <a:lumMod val="60000"/>
                    <a:lumOff val="40000"/>
                  </a:schemeClr>
                </a:solidFill>
              </a:rPr>
              <a:t>Un « archétype de sciences »</a:t>
            </a:r>
          </a:p>
          <a:p>
            <a:pPr marL="800100" lvl="1" indent="-342900">
              <a:buFont typeface="+mj-lt"/>
              <a:buAutoNum type="arabicPeriod"/>
            </a:pPr>
            <a:r>
              <a:rPr lang="fr-FR" sz="1400" dirty="0">
                <a:solidFill>
                  <a:schemeClr val="accent1">
                    <a:lumMod val="60000"/>
                    <a:lumOff val="40000"/>
                  </a:schemeClr>
                </a:solidFill>
              </a:rPr>
              <a:t>Paradigme épistémologique </a:t>
            </a:r>
          </a:p>
          <a:p>
            <a:pPr marL="800100" lvl="1" indent="-342900">
              <a:buFont typeface="+mj-lt"/>
              <a:buAutoNum type="arabicPeriod"/>
            </a:pPr>
            <a:r>
              <a:rPr lang="fr-FR" sz="1400" i="1" dirty="0">
                <a:solidFill>
                  <a:schemeClr val="accent1">
                    <a:lumMod val="60000"/>
                    <a:lumOff val="40000"/>
                  </a:schemeClr>
                </a:solidFill>
              </a:rPr>
              <a:t>Des principes de conduite de la recherche </a:t>
            </a:r>
          </a:p>
          <a:p>
            <a:pPr marL="800100" lvl="1" indent="-342900">
              <a:buFont typeface="+mj-lt"/>
              <a:buAutoNum type="arabicPeriod"/>
            </a:pPr>
            <a:r>
              <a:rPr lang="fr-FR" sz="1400" dirty="0">
                <a:solidFill>
                  <a:schemeClr val="accent1">
                    <a:lumMod val="60000"/>
                    <a:lumOff val="40000"/>
                  </a:schemeClr>
                </a:solidFill>
              </a:rPr>
              <a:t>Une méthode de conduite de la recherche flexible </a:t>
            </a:r>
          </a:p>
          <a:p>
            <a:pPr marL="800100" lvl="1" indent="-342900">
              <a:buFont typeface="+mj-lt"/>
              <a:buAutoNum type="arabicPeriod"/>
            </a:pPr>
            <a:r>
              <a:rPr lang="fr-FR" sz="1400" dirty="0">
                <a:solidFill>
                  <a:schemeClr val="accent1">
                    <a:lumMod val="60000"/>
                    <a:lumOff val="40000"/>
                  </a:schemeClr>
                </a:solidFill>
              </a:rPr>
              <a:t>Des guides dédiés pour documenter le chemin cognitif </a:t>
            </a:r>
          </a:p>
        </p:txBody>
      </p:sp>
      <p:sp>
        <p:nvSpPr>
          <p:cNvPr id="15" name="Rectangle 14">
            <a:extLst>
              <a:ext uri="{FF2B5EF4-FFF2-40B4-BE49-F238E27FC236}">
                <a16:creationId xmlns:a16="http://schemas.microsoft.com/office/drawing/2014/main" id="{940B6E97-4102-9B9E-747D-ABE2B7BFACB7}"/>
              </a:ext>
            </a:extLst>
          </p:cNvPr>
          <p:cNvSpPr/>
          <p:nvPr/>
        </p:nvSpPr>
        <p:spPr>
          <a:xfrm>
            <a:off x="7393780" y="3429000"/>
            <a:ext cx="4279108" cy="706963"/>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fr-FR" sz="1400" dirty="0"/>
              <a:t>« Sciences de l’Artificiel »    :  Dualité « Modèle et outils en contexte »</a:t>
            </a:r>
          </a:p>
        </p:txBody>
      </p:sp>
      <p:sp>
        <p:nvSpPr>
          <p:cNvPr id="16" name="Rectangle 15">
            <a:extLst>
              <a:ext uri="{FF2B5EF4-FFF2-40B4-BE49-F238E27FC236}">
                <a16:creationId xmlns:a16="http://schemas.microsoft.com/office/drawing/2014/main" id="{5F7333AC-C303-E601-35ED-C9BABE802A1B}"/>
              </a:ext>
            </a:extLst>
          </p:cNvPr>
          <p:cNvSpPr/>
          <p:nvPr/>
        </p:nvSpPr>
        <p:spPr>
          <a:xfrm>
            <a:off x="7522980" y="4225599"/>
            <a:ext cx="4020708" cy="560873"/>
          </a:xfrm>
          <a:prstGeom prst="rect">
            <a:avLst/>
          </a:prstGeom>
          <a:solidFill>
            <a:schemeClr val="accent1">
              <a:lumMod val="75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fr-FR" sz="1400" dirty="0"/>
              <a:t>« Réalisme Critique » ou « Constructivisme pragmatique » : Quoi ? Valeur et Validité ? </a:t>
            </a:r>
          </a:p>
        </p:txBody>
      </p:sp>
      <p:sp>
        <p:nvSpPr>
          <p:cNvPr id="17" name="Rectangle 16">
            <a:extLst>
              <a:ext uri="{FF2B5EF4-FFF2-40B4-BE49-F238E27FC236}">
                <a16:creationId xmlns:a16="http://schemas.microsoft.com/office/drawing/2014/main" id="{7DC7B640-8C54-BF54-6442-A66C378BD92B}"/>
              </a:ext>
            </a:extLst>
          </p:cNvPr>
          <p:cNvSpPr/>
          <p:nvPr/>
        </p:nvSpPr>
        <p:spPr>
          <a:xfrm>
            <a:off x="7801378" y="4876108"/>
            <a:ext cx="3463912" cy="675557"/>
          </a:xfrm>
          <a:prstGeom prst="rect">
            <a:avLst/>
          </a:prstGeom>
          <a:solidFill>
            <a:schemeClr val="accent1">
              <a:lumMod val="40000"/>
              <a:lumOff val="6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fr-FR" sz="1400" dirty="0"/>
              <a:t>« Design-</a:t>
            </a:r>
            <a:r>
              <a:rPr lang="fr-FR" sz="1400" dirty="0" err="1"/>
              <a:t>Based</a:t>
            </a:r>
            <a:r>
              <a:rPr lang="fr-FR" sz="1400" dirty="0"/>
              <a:t> </a:t>
            </a:r>
            <a:r>
              <a:rPr lang="fr-FR" sz="1400" dirty="0" err="1"/>
              <a:t>Research</a:t>
            </a:r>
            <a:r>
              <a:rPr lang="fr-FR" sz="1400" dirty="0"/>
              <a:t> » : Principes - Généralisation et Documentation</a:t>
            </a:r>
          </a:p>
        </p:txBody>
      </p:sp>
      <p:sp>
        <p:nvSpPr>
          <p:cNvPr id="18" name="Rectangle 17">
            <a:extLst>
              <a:ext uri="{FF2B5EF4-FFF2-40B4-BE49-F238E27FC236}">
                <a16:creationId xmlns:a16="http://schemas.microsoft.com/office/drawing/2014/main" id="{81873199-6E3E-44A3-9ED1-0F324D09C76A}"/>
              </a:ext>
            </a:extLst>
          </p:cNvPr>
          <p:cNvSpPr/>
          <p:nvPr/>
        </p:nvSpPr>
        <p:spPr>
          <a:xfrm>
            <a:off x="7949813" y="5641300"/>
            <a:ext cx="3167042" cy="845400"/>
          </a:xfrm>
          <a:prstGeom prst="rect">
            <a:avLst/>
          </a:prstGeom>
          <a:solidFill>
            <a:schemeClr val="accent2">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fr-FR" sz="1400" dirty="0">
                <a:solidFill>
                  <a:schemeClr val="accent6">
                    <a:lumMod val="50000"/>
                  </a:schemeClr>
                </a:solidFill>
              </a:rPr>
              <a:t>«THEDRE 5M» : Processus flexible et des guides pour documenter le chemin cognitif </a:t>
            </a:r>
          </a:p>
        </p:txBody>
      </p:sp>
      <p:sp>
        <p:nvSpPr>
          <p:cNvPr id="3" name="Espace réservé du numéro de diapositive 3">
            <a:extLst>
              <a:ext uri="{FF2B5EF4-FFF2-40B4-BE49-F238E27FC236}">
                <a16:creationId xmlns:a16="http://schemas.microsoft.com/office/drawing/2014/main" id="{C6DC4587-A7D8-2B93-3B83-C238EC497F29}"/>
              </a:ext>
            </a:extLst>
          </p:cNvPr>
          <p:cNvSpPr>
            <a:spLocks noGrp="1"/>
          </p:cNvSpPr>
          <p:nvPr>
            <p:ph type="sldNum" sz="quarter" idx="12"/>
          </p:nvPr>
        </p:nvSpPr>
        <p:spPr>
          <a:xfrm>
            <a:off x="10352540" y="295729"/>
            <a:ext cx="838199" cy="767687"/>
          </a:xfrm>
        </p:spPr>
        <p:txBody>
          <a:bodyPr/>
          <a:lstStyle/>
          <a:p>
            <a:fld id="{177CE31D-10EA-2648-A0B7-1E8593C1F3C0}" type="slidenum">
              <a:rPr lang="fr-FR" smtClean="0"/>
              <a:t>40</a:t>
            </a:fld>
            <a:endParaRPr lang="fr-FR" dirty="0"/>
          </a:p>
        </p:txBody>
      </p:sp>
    </p:spTree>
    <p:extLst>
      <p:ext uri="{BB962C8B-B14F-4D97-AF65-F5344CB8AC3E}">
        <p14:creationId xmlns:p14="http://schemas.microsoft.com/office/powerpoint/2010/main" val="18009080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B0386CB5-CC4A-7092-E237-96FD6A7EF012}"/>
              </a:ext>
            </a:extLst>
          </p:cNvPr>
          <p:cNvSpPr>
            <a:spLocks noGrp="1"/>
          </p:cNvSpPr>
          <p:nvPr>
            <p:ph type="sldNum" sz="quarter" idx="12"/>
          </p:nvPr>
        </p:nvSpPr>
        <p:spPr/>
        <p:txBody>
          <a:bodyPr/>
          <a:lstStyle/>
          <a:p>
            <a:fld id="{177CE31D-10EA-2648-A0B7-1E8593C1F3C0}" type="slidenum">
              <a:rPr lang="fr-FR" smtClean="0"/>
              <a:t>5</a:t>
            </a:fld>
            <a:endParaRPr lang="fr-FR"/>
          </a:p>
        </p:txBody>
      </p:sp>
      <p:pic>
        <p:nvPicPr>
          <p:cNvPr id="7" name="Image 6">
            <a:extLst>
              <a:ext uri="{FF2B5EF4-FFF2-40B4-BE49-F238E27FC236}">
                <a16:creationId xmlns:a16="http://schemas.microsoft.com/office/drawing/2014/main" id="{60CE3E90-122B-7C52-68ED-4821A7C07AA4}"/>
              </a:ext>
            </a:extLst>
          </p:cNvPr>
          <p:cNvPicPr>
            <a:picLocks noChangeAspect="1"/>
          </p:cNvPicPr>
          <p:nvPr/>
        </p:nvPicPr>
        <p:blipFill>
          <a:blip r:embed="rId2"/>
          <a:stretch>
            <a:fillRect/>
          </a:stretch>
        </p:blipFill>
        <p:spPr>
          <a:xfrm>
            <a:off x="448413" y="3294180"/>
            <a:ext cx="2697282" cy="2167866"/>
          </a:xfrm>
          <a:prstGeom prst="rect">
            <a:avLst/>
          </a:prstGeom>
        </p:spPr>
      </p:pic>
      <p:sp>
        <p:nvSpPr>
          <p:cNvPr id="14" name="Titre 1">
            <a:extLst>
              <a:ext uri="{FF2B5EF4-FFF2-40B4-BE49-F238E27FC236}">
                <a16:creationId xmlns:a16="http://schemas.microsoft.com/office/drawing/2014/main" id="{11A9D46C-5663-FCB6-7D68-D395F7399C7A}"/>
              </a:ext>
            </a:extLst>
          </p:cNvPr>
          <p:cNvSpPr>
            <a:spLocks noGrp="1"/>
          </p:cNvSpPr>
          <p:nvPr>
            <p:ph type="title"/>
          </p:nvPr>
        </p:nvSpPr>
        <p:spPr>
          <a:xfrm>
            <a:off x="1154954" y="973668"/>
            <a:ext cx="9197586" cy="706964"/>
          </a:xfrm>
        </p:spPr>
        <p:txBody>
          <a:bodyPr>
            <a:noAutofit/>
          </a:bodyPr>
          <a:lstStyle/>
          <a:p>
            <a:r>
              <a:rPr lang="fr-FR" sz="3200" dirty="0"/>
              <a:t>Recherche sur la conception de jeux sérieux</a:t>
            </a:r>
          </a:p>
        </p:txBody>
      </p:sp>
      <p:sp>
        <p:nvSpPr>
          <p:cNvPr id="15" name="ZoneTexte 14">
            <a:extLst>
              <a:ext uri="{FF2B5EF4-FFF2-40B4-BE49-F238E27FC236}">
                <a16:creationId xmlns:a16="http://schemas.microsoft.com/office/drawing/2014/main" id="{EED17414-5662-72F2-DA86-D47C2B56D720}"/>
              </a:ext>
            </a:extLst>
          </p:cNvPr>
          <p:cNvSpPr txBox="1"/>
          <p:nvPr/>
        </p:nvSpPr>
        <p:spPr>
          <a:xfrm>
            <a:off x="367971" y="2302740"/>
            <a:ext cx="4301177" cy="369332"/>
          </a:xfrm>
          <a:prstGeom prst="rect">
            <a:avLst/>
          </a:prstGeom>
          <a:noFill/>
        </p:spPr>
        <p:txBody>
          <a:bodyPr wrap="none" rtlCol="0">
            <a:spAutoFit/>
          </a:bodyPr>
          <a:lstStyle/>
          <a:p>
            <a:r>
              <a:rPr lang="fr-FR" b="1" dirty="0">
                <a:solidFill>
                  <a:schemeClr val="accent1"/>
                </a:solidFill>
              </a:rPr>
              <a:t>Des outils pragmatiques qui évoluent</a:t>
            </a:r>
          </a:p>
        </p:txBody>
      </p:sp>
      <p:sp>
        <p:nvSpPr>
          <p:cNvPr id="16" name="Rectangle 15">
            <a:extLst>
              <a:ext uri="{FF2B5EF4-FFF2-40B4-BE49-F238E27FC236}">
                <a16:creationId xmlns:a16="http://schemas.microsoft.com/office/drawing/2014/main" id="{694C050B-0349-6E7D-C6C8-20A97CC77488}"/>
              </a:ext>
            </a:extLst>
          </p:cNvPr>
          <p:cNvSpPr/>
          <p:nvPr/>
        </p:nvSpPr>
        <p:spPr>
          <a:xfrm>
            <a:off x="333928" y="6094115"/>
            <a:ext cx="11602700" cy="64088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100" dirty="0"/>
              <a:t>Gaëlle </a:t>
            </a:r>
            <a:r>
              <a:rPr lang="fr-FR" sz="1100" dirty="0" err="1"/>
              <a:t>Guigon</a:t>
            </a:r>
            <a:r>
              <a:rPr lang="fr-FR" sz="1100" dirty="0"/>
              <a:t>, Mathieu </a:t>
            </a:r>
            <a:r>
              <a:rPr lang="fr-FR" sz="1100" dirty="0" err="1"/>
              <a:t>Muratet</a:t>
            </a:r>
            <a:r>
              <a:rPr lang="fr-FR" sz="1100" dirty="0"/>
              <a:t>, Mathieu Vermeulen, Thibault Carron. </a:t>
            </a:r>
            <a:r>
              <a:rPr lang="fr-FR" sz="1100" dirty="0" err="1"/>
              <a:t>Facilitate</a:t>
            </a:r>
            <a:r>
              <a:rPr lang="fr-FR" sz="1100" dirty="0"/>
              <a:t> the design of </a:t>
            </a:r>
            <a:r>
              <a:rPr lang="fr-FR" sz="1100" dirty="0" err="1"/>
              <a:t>Role</a:t>
            </a:r>
            <a:r>
              <a:rPr lang="fr-FR" sz="1100" dirty="0"/>
              <a:t> Learning Games: the RLG Kit. </a:t>
            </a:r>
            <a:r>
              <a:rPr lang="fr-FR" sz="1100" i="1" dirty="0"/>
              <a:t>international </a:t>
            </a:r>
            <a:r>
              <a:rPr lang="fr-FR" sz="1100" i="1" dirty="0" err="1"/>
              <a:t>conference</a:t>
            </a:r>
            <a:r>
              <a:rPr lang="fr-FR" sz="1100" i="1" dirty="0"/>
              <a:t> on Advanced Learning Technologies and </a:t>
            </a:r>
            <a:r>
              <a:rPr lang="fr-FR" sz="1100" i="1" dirty="0" err="1"/>
              <a:t>Technology-enhanced</a:t>
            </a:r>
            <a:r>
              <a:rPr lang="fr-FR" sz="1100" i="1" dirty="0"/>
              <a:t> Learning</a:t>
            </a:r>
            <a:r>
              <a:rPr lang="fr-FR" sz="1100" dirty="0"/>
              <a:t>, IEEE Computer Society and the IEEE </a:t>
            </a:r>
            <a:r>
              <a:rPr lang="fr-FR" sz="1100" dirty="0" err="1"/>
              <a:t>Technical</a:t>
            </a:r>
            <a:r>
              <a:rPr lang="fr-FR" sz="1100" dirty="0"/>
              <a:t> </a:t>
            </a:r>
            <a:r>
              <a:rPr lang="fr-FR" sz="1100" dirty="0" err="1"/>
              <a:t>Committee</a:t>
            </a:r>
            <a:r>
              <a:rPr lang="fr-FR" sz="1100" dirty="0"/>
              <a:t> on Learning </a:t>
            </a:r>
            <a:r>
              <a:rPr lang="fr-FR" sz="1100" dirty="0" err="1"/>
              <a:t>Technology</a:t>
            </a:r>
            <a:r>
              <a:rPr lang="fr-FR" sz="1100" dirty="0"/>
              <a:t>, </a:t>
            </a:r>
            <a:r>
              <a:rPr lang="fr-FR" sz="1100" dirty="0" err="1"/>
              <a:t>Jul</a:t>
            </a:r>
            <a:r>
              <a:rPr lang="fr-FR" sz="1100" dirty="0"/>
              <a:t> 2023, Orem (UT), United States. </a:t>
            </a:r>
            <a:r>
              <a:rPr lang="fr-FR" sz="1100" dirty="0">
                <a:hlinkClick r:id="rId3"/>
              </a:rPr>
              <a:t>⟨hal-04138615⟩</a:t>
            </a:r>
            <a:endParaRPr lang="fr-FR" sz="1100" dirty="0"/>
          </a:p>
        </p:txBody>
      </p:sp>
    </p:spTree>
    <p:extLst>
      <p:ext uri="{BB962C8B-B14F-4D97-AF65-F5344CB8AC3E}">
        <p14:creationId xmlns:p14="http://schemas.microsoft.com/office/powerpoint/2010/main" val="23725665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0B733F-77B6-C52C-6253-500341F7201C}"/>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D16F380A-4ADF-D7BA-4CC5-3B3BABA6143F}"/>
              </a:ext>
            </a:extLst>
          </p:cNvPr>
          <p:cNvSpPr>
            <a:spLocks noGrp="1"/>
          </p:cNvSpPr>
          <p:nvPr>
            <p:ph type="sldNum" sz="quarter" idx="12"/>
          </p:nvPr>
        </p:nvSpPr>
        <p:spPr/>
        <p:txBody>
          <a:bodyPr/>
          <a:lstStyle/>
          <a:p>
            <a:fld id="{177CE31D-10EA-2648-A0B7-1E8593C1F3C0}" type="slidenum">
              <a:rPr lang="fr-FR" smtClean="0"/>
              <a:t>6</a:t>
            </a:fld>
            <a:endParaRPr lang="fr-FR"/>
          </a:p>
        </p:txBody>
      </p:sp>
      <p:pic>
        <p:nvPicPr>
          <p:cNvPr id="7" name="Image 6">
            <a:extLst>
              <a:ext uri="{FF2B5EF4-FFF2-40B4-BE49-F238E27FC236}">
                <a16:creationId xmlns:a16="http://schemas.microsoft.com/office/drawing/2014/main" id="{255B82D0-C64C-E655-4993-6A3A7D0FA81D}"/>
              </a:ext>
            </a:extLst>
          </p:cNvPr>
          <p:cNvPicPr>
            <a:picLocks noChangeAspect="1"/>
          </p:cNvPicPr>
          <p:nvPr/>
        </p:nvPicPr>
        <p:blipFill>
          <a:blip r:embed="rId2"/>
          <a:stretch>
            <a:fillRect/>
          </a:stretch>
        </p:blipFill>
        <p:spPr>
          <a:xfrm>
            <a:off x="367971" y="3084832"/>
            <a:ext cx="2697282" cy="2167866"/>
          </a:xfrm>
          <a:prstGeom prst="rect">
            <a:avLst/>
          </a:prstGeom>
        </p:spPr>
      </p:pic>
      <p:pic>
        <p:nvPicPr>
          <p:cNvPr id="3" name="Image 2">
            <a:extLst>
              <a:ext uri="{FF2B5EF4-FFF2-40B4-BE49-F238E27FC236}">
                <a16:creationId xmlns:a16="http://schemas.microsoft.com/office/drawing/2014/main" id="{9A61EC18-DBF6-9ADB-D275-E23A588EFBCF}"/>
              </a:ext>
            </a:extLst>
          </p:cNvPr>
          <p:cNvPicPr>
            <a:picLocks noChangeAspect="1"/>
          </p:cNvPicPr>
          <p:nvPr/>
        </p:nvPicPr>
        <p:blipFill>
          <a:blip r:embed="rId3"/>
          <a:stretch>
            <a:fillRect/>
          </a:stretch>
        </p:blipFill>
        <p:spPr>
          <a:xfrm>
            <a:off x="3455882" y="3084832"/>
            <a:ext cx="2871375" cy="1997798"/>
          </a:xfrm>
          <a:prstGeom prst="rect">
            <a:avLst/>
          </a:prstGeom>
        </p:spPr>
      </p:pic>
      <p:pic>
        <p:nvPicPr>
          <p:cNvPr id="5" name="Image 4">
            <a:extLst>
              <a:ext uri="{FF2B5EF4-FFF2-40B4-BE49-F238E27FC236}">
                <a16:creationId xmlns:a16="http://schemas.microsoft.com/office/drawing/2014/main" id="{FE0C77B6-1A48-F570-5A13-F8F6E017ED09}"/>
              </a:ext>
            </a:extLst>
          </p:cNvPr>
          <p:cNvPicPr>
            <a:picLocks noChangeAspect="1"/>
          </p:cNvPicPr>
          <p:nvPr/>
        </p:nvPicPr>
        <p:blipFill>
          <a:blip r:embed="rId4"/>
          <a:stretch>
            <a:fillRect/>
          </a:stretch>
        </p:blipFill>
        <p:spPr>
          <a:xfrm>
            <a:off x="4693371" y="3617495"/>
            <a:ext cx="2703355" cy="1773004"/>
          </a:xfrm>
          <a:prstGeom prst="rect">
            <a:avLst/>
          </a:prstGeom>
        </p:spPr>
      </p:pic>
      <p:sp>
        <p:nvSpPr>
          <p:cNvPr id="14" name="Titre 1">
            <a:extLst>
              <a:ext uri="{FF2B5EF4-FFF2-40B4-BE49-F238E27FC236}">
                <a16:creationId xmlns:a16="http://schemas.microsoft.com/office/drawing/2014/main" id="{7494D6E1-6776-F1FC-80EE-449432416FE9}"/>
              </a:ext>
            </a:extLst>
          </p:cNvPr>
          <p:cNvSpPr>
            <a:spLocks noGrp="1"/>
          </p:cNvSpPr>
          <p:nvPr>
            <p:ph type="title"/>
          </p:nvPr>
        </p:nvSpPr>
        <p:spPr>
          <a:xfrm>
            <a:off x="1154954" y="973668"/>
            <a:ext cx="9197586" cy="706964"/>
          </a:xfrm>
        </p:spPr>
        <p:txBody>
          <a:bodyPr>
            <a:noAutofit/>
          </a:bodyPr>
          <a:lstStyle/>
          <a:p>
            <a:r>
              <a:rPr lang="fr-FR" sz="3200" dirty="0"/>
              <a:t>Recherche sur la conception de jeux sérieux</a:t>
            </a:r>
          </a:p>
        </p:txBody>
      </p:sp>
      <p:sp>
        <p:nvSpPr>
          <p:cNvPr id="15" name="ZoneTexte 14">
            <a:extLst>
              <a:ext uri="{FF2B5EF4-FFF2-40B4-BE49-F238E27FC236}">
                <a16:creationId xmlns:a16="http://schemas.microsoft.com/office/drawing/2014/main" id="{3E9EFD23-3BD3-9FA4-5995-7E100E65FEF1}"/>
              </a:ext>
            </a:extLst>
          </p:cNvPr>
          <p:cNvSpPr txBox="1"/>
          <p:nvPr/>
        </p:nvSpPr>
        <p:spPr>
          <a:xfrm>
            <a:off x="367971" y="2302740"/>
            <a:ext cx="4301177" cy="369332"/>
          </a:xfrm>
          <a:prstGeom prst="rect">
            <a:avLst/>
          </a:prstGeom>
          <a:noFill/>
        </p:spPr>
        <p:txBody>
          <a:bodyPr wrap="none" rtlCol="0">
            <a:spAutoFit/>
          </a:bodyPr>
          <a:lstStyle/>
          <a:p>
            <a:r>
              <a:rPr lang="fr-FR" b="1" dirty="0">
                <a:solidFill>
                  <a:schemeClr val="accent1"/>
                </a:solidFill>
              </a:rPr>
              <a:t>Des outils pragmatiques qui évoluent</a:t>
            </a:r>
          </a:p>
        </p:txBody>
      </p:sp>
      <p:sp>
        <p:nvSpPr>
          <p:cNvPr id="16" name="Rectangle 15">
            <a:extLst>
              <a:ext uri="{FF2B5EF4-FFF2-40B4-BE49-F238E27FC236}">
                <a16:creationId xmlns:a16="http://schemas.microsoft.com/office/drawing/2014/main" id="{70ED369D-BDC8-357F-CECE-E872BEEEA1DB}"/>
              </a:ext>
            </a:extLst>
          </p:cNvPr>
          <p:cNvSpPr/>
          <p:nvPr/>
        </p:nvSpPr>
        <p:spPr>
          <a:xfrm>
            <a:off x="333928" y="6094115"/>
            <a:ext cx="11602700" cy="64088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100" dirty="0"/>
              <a:t>Gaëlle </a:t>
            </a:r>
            <a:r>
              <a:rPr lang="fr-FR" sz="1100" dirty="0" err="1"/>
              <a:t>Guigon</a:t>
            </a:r>
            <a:r>
              <a:rPr lang="fr-FR" sz="1100" dirty="0"/>
              <a:t>, Mathieu </a:t>
            </a:r>
            <a:r>
              <a:rPr lang="fr-FR" sz="1100" dirty="0" err="1"/>
              <a:t>Muratet</a:t>
            </a:r>
            <a:r>
              <a:rPr lang="fr-FR" sz="1100" dirty="0"/>
              <a:t>, Mathieu Vermeulen, Thibault Carron. </a:t>
            </a:r>
            <a:r>
              <a:rPr lang="fr-FR" sz="1100" dirty="0" err="1"/>
              <a:t>Facilitate</a:t>
            </a:r>
            <a:r>
              <a:rPr lang="fr-FR" sz="1100" dirty="0"/>
              <a:t> the design of </a:t>
            </a:r>
            <a:r>
              <a:rPr lang="fr-FR" sz="1100" dirty="0" err="1"/>
              <a:t>Role</a:t>
            </a:r>
            <a:r>
              <a:rPr lang="fr-FR" sz="1100" dirty="0"/>
              <a:t> Learning Games: the RLG Kit. </a:t>
            </a:r>
            <a:r>
              <a:rPr lang="fr-FR" sz="1100" i="1" dirty="0"/>
              <a:t>international </a:t>
            </a:r>
            <a:r>
              <a:rPr lang="fr-FR" sz="1100" i="1" dirty="0" err="1"/>
              <a:t>conference</a:t>
            </a:r>
            <a:r>
              <a:rPr lang="fr-FR" sz="1100" i="1" dirty="0"/>
              <a:t> on Advanced Learning Technologies and </a:t>
            </a:r>
            <a:r>
              <a:rPr lang="fr-FR" sz="1100" i="1" dirty="0" err="1"/>
              <a:t>Technology-enhanced</a:t>
            </a:r>
            <a:r>
              <a:rPr lang="fr-FR" sz="1100" i="1" dirty="0"/>
              <a:t> Learning</a:t>
            </a:r>
            <a:r>
              <a:rPr lang="fr-FR" sz="1100" dirty="0"/>
              <a:t>, IEEE Computer Society and the IEEE </a:t>
            </a:r>
            <a:r>
              <a:rPr lang="fr-FR" sz="1100" dirty="0" err="1"/>
              <a:t>Technical</a:t>
            </a:r>
            <a:r>
              <a:rPr lang="fr-FR" sz="1100" dirty="0"/>
              <a:t> </a:t>
            </a:r>
            <a:r>
              <a:rPr lang="fr-FR" sz="1100" dirty="0" err="1"/>
              <a:t>Committee</a:t>
            </a:r>
            <a:r>
              <a:rPr lang="fr-FR" sz="1100" dirty="0"/>
              <a:t> on Learning </a:t>
            </a:r>
            <a:r>
              <a:rPr lang="fr-FR" sz="1100" dirty="0" err="1"/>
              <a:t>Technology</a:t>
            </a:r>
            <a:r>
              <a:rPr lang="fr-FR" sz="1100" dirty="0"/>
              <a:t>, </a:t>
            </a:r>
            <a:r>
              <a:rPr lang="fr-FR" sz="1100" dirty="0" err="1"/>
              <a:t>Jul</a:t>
            </a:r>
            <a:r>
              <a:rPr lang="fr-FR" sz="1100" dirty="0"/>
              <a:t> 2023, Orem (UT), United States. </a:t>
            </a:r>
            <a:r>
              <a:rPr lang="fr-FR" sz="1100" dirty="0">
                <a:hlinkClick r:id="rId5"/>
              </a:rPr>
              <a:t>⟨hal-04138615⟩</a:t>
            </a:r>
            <a:endParaRPr lang="fr-FR" sz="1100" dirty="0"/>
          </a:p>
        </p:txBody>
      </p:sp>
    </p:spTree>
    <p:extLst>
      <p:ext uri="{BB962C8B-B14F-4D97-AF65-F5344CB8AC3E}">
        <p14:creationId xmlns:p14="http://schemas.microsoft.com/office/powerpoint/2010/main" val="30544816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760EC2-913D-B154-053C-9FBF7A2CF4C5}"/>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D934A7F7-ACC8-A793-507D-9A9127CFD40A}"/>
              </a:ext>
            </a:extLst>
          </p:cNvPr>
          <p:cNvSpPr>
            <a:spLocks noGrp="1"/>
          </p:cNvSpPr>
          <p:nvPr>
            <p:ph type="sldNum" sz="quarter" idx="12"/>
          </p:nvPr>
        </p:nvSpPr>
        <p:spPr/>
        <p:txBody>
          <a:bodyPr/>
          <a:lstStyle/>
          <a:p>
            <a:fld id="{177CE31D-10EA-2648-A0B7-1E8593C1F3C0}" type="slidenum">
              <a:rPr lang="fr-FR" smtClean="0"/>
              <a:t>7</a:t>
            </a:fld>
            <a:endParaRPr lang="fr-FR"/>
          </a:p>
        </p:txBody>
      </p:sp>
      <p:pic>
        <p:nvPicPr>
          <p:cNvPr id="7" name="Image 6">
            <a:extLst>
              <a:ext uri="{FF2B5EF4-FFF2-40B4-BE49-F238E27FC236}">
                <a16:creationId xmlns:a16="http://schemas.microsoft.com/office/drawing/2014/main" id="{E2F6B4D0-971A-4BB5-9B15-5F4634D4D9A3}"/>
              </a:ext>
            </a:extLst>
          </p:cNvPr>
          <p:cNvPicPr>
            <a:picLocks noChangeAspect="1"/>
          </p:cNvPicPr>
          <p:nvPr/>
        </p:nvPicPr>
        <p:blipFill>
          <a:blip r:embed="rId2"/>
          <a:stretch>
            <a:fillRect/>
          </a:stretch>
        </p:blipFill>
        <p:spPr>
          <a:xfrm>
            <a:off x="415521" y="2934809"/>
            <a:ext cx="2697282" cy="2167866"/>
          </a:xfrm>
          <a:prstGeom prst="rect">
            <a:avLst/>
          </a:prstGeom>
        </p:spPr>
      </p:pic>
      <p:pic>
        <p:nvPicPr>
          <p:cNvPr id="3" name="Image 2">
            <a:extLst>
              <a:ext uri="{FF2B5EF4-FFF2-40B4-BE49-F238E27FC236}">
                <a16:creationId xmlns:a16="http://schemas.microsoft.com/office/drawing/2014/main" id="{6394699A-5403-F939-56C8-8E06FC0DE9CE}"/>
              </a:ext>
            </a:extLst>
          </p:cNvPr>
          <p:cNvPicPr>
            <a:picLocks noChangeAspect="1"/>
          </p:cNvPicPr>
          <p:nvPr/>
        </p:nvPicPr>
        <p:blipFill>
          <a:blip r:embed="rId3"/>
          <a:stretch>
            <a:fillRect/>
          </a:stretch>
        </p:blipFill>
        <p:spPr>
          <a:xfrm>
            <a:off x="3370745" y="2934809"/>
            <a:ext cx="2871375" cy="1997798"/>
          </a:xfrm>
          <a:prstGeom prst="rect">
            <a:avLst/>
          </a:prstGeom>
        </p:spPr>
      </p:pic>
      <p:pic>
        <p:nvPicPr>
          <p:cNvPr id="5" name="Image 4">
            <a:extLst>
              <a:ext uri="{FF2B5EF4-FFF2-40B4-BE49-F238E27FC236}">
                <a16:creationId xmlns:a16="http://schemas.microsoft.com/office/drawing/2014/main" id="{C66E76EA-86F3-2459-0958-816D3F6ADD00}"/>
              </a:ext>
            </a:extLst>
          </p:cNvPr>
          <p:cNvPicPr>
            <a:picLocks noChangeAspect="1"/>
          </p:cNvPicPr>
          <p:nvPr/>
        </p:nvPicPr>
        <p:blipFill>
          <a:blip r:embed="rId4"/>
          <a:stretch>
            <a:fillRect/>
          </a:stretch>
        </p:blipFill>
        <p:spPr>
          <a:xfrm>
            <a:off x="4608234" y="3467472"/>
            <a:ext cx="2703355" cy="1773004"/>
          </a:xfrm>
          <a:prstGeom prst="rect">
            <a:avLst/>
          </a:prstGeom>
        </p:spPr>
      </p:pic>
      <p:pic>
        <p:nvPicPr>
          <p:cNvPr id="6" name="Image 5">
            <a:extLst>
              <a:ext uri="{FF2B5EF4-FFF2-40B4-BE49-F238E27FC236}">
                <a16:creationId xmlns:a16="http://schemas.microsoft.com/office/drawing/2014/main" id="{505A0F95-6B56-5CBE-7B23-B8295C2B7B38}"/>
              </a:ext>
            </a:extLst>
          </p:cNvPr>
          <p:cNvPicPr>
            <a:picLocks noChangeAspect="1"/>
          </p:cNvPicPr>
          <p:nvPr/>
        </p:nvPicPr>
        <p:blipFill>
          <a:blip r:embed="rId5"/>
          <a:stretch>
            <a:fillRect/>
          </a:stretch>
        </p:blipFill>
        <p:spPr>
          <a:xfrm>
            <a:off x="7860022" y="2842140"/>
            <a:ext cx="3060356" cy="2310802"/>
          </a:xfrm>
          <a:prstGeom prst="rect">
            <a:avLst/>
          </a:prstGeom>
        </p:spPr>
      </p:pic>
      <p:sp>
        <p:nvSpPr>
          <p:cNvPr id="14" name="Titre 1">
            <a:extLst>
              <a:ext uri="{FF2B5EF4-FFF2-40B4-BE49-F238E27FC236}">
                <a16:creationId xmlns:a16="http://schemas.microsoft.com/office/drawing/2014/main" id="{CEA57BC4-CCBB-6D1D-B4E7-B65303E978EE}"/>
              </a:ext>
            </a:extLst>
          </p:cNvPr>
          <p:cNvSpPr>
            <a:spLocks noGrp="1"/>
          </p:cNvSpPr>
          <p:nvPr>
            <p:ph type="title"/>
          </p:nvPr>
        </p:nvSpPr>
        <p:spPr>
          <a:xfrm>
            <a:off x="1154954" y="973668"/>
            <a:ext cx="9197586" cy="706964"/>
          </a:xfrm>
        </p:spPr>
        <p:txBody>
          <a:bodyPr>
            <a:noAutofit/>
          </a:bodyPr>
          <a:lstStyle/>
          <a:p>
            <a:r>
              <a:rPr lang="fr-FR" sz="3200" dirty="0"/>
              <a:t>Recherche sur la conception de jeux sérieux</a:t>
            </a:r>
          </a:p>
        </p:txBody>
      </p:sp>
      <p:sp>
        <p:nvSpPr>
          <p:cNvPr id="15" name="ZoneTexte 14">
            <a:extLst>
              <a:ext uri="{FF2B5EF4-FFF2-40B4-BE49-F238E27FC236}">
                <a16:creationId xmlns:a16="http://schemas.microsoft.com/office/drawing/2014/main" id="{A4180405-2ACF-A46F-CDF0-B343DF8EF98B}"/>
              </a:ext>
            </a:extLst>
          </p:cNvPr>
          <p:cNvSpPr txBox="1"/>
          <p:nvPr/>
        </p:nvSpPr>
        <p:spPr>
          <a:xfrm>
            <a:off x="367971" y="2302740"/>
            <a:ext cx="4301177" cy="369332"/>
          </a:xfrm>
          <a:prstGeom prst="rect">
            <a:avLst/>
          </a:prstGeom>
          <a:noFill/>
        </p:spPr>
        <p:txBody>
          <a:bodyPr wrap="none" rtlCol="0">
            <a:spAutoFit/>
          </a:bodyPr>
          <a:lstStyle/>
          <a:p>
            <a:r>
              <a:rPr lang="fr-FR" b="1" dirty="0">
                <a:solidFill>
                  <a:schemeClr val="accent1"/>
                </a:solidFill>
              </a:rPr>
              <a:t>Des outils pragmatiques qui évoluent</a:t>
            </a:r>
          </a:p>
        </p:txBody>
      </p:sp>
      <p:sp>
        <p:nvSpPr>
          <p:cNvPr id="16" name="Rectangle 15">
            <a:extLst>
              <a:ext uri="{FF2B5EF4-FFF2-40B4-BE49-F238E27FC236}">
                <a16:creationId xmlns:a16="http://schemas.microsoft.com/office/drawing/2014/main" id="{268A084D-976C-7D80-E6E4-0EF98540BAE6}"/>
              </a:ext>
            </a:extLst>
          </p:cNvPr>
          <p:cNvSpPr/>
          <p:nvPr/>
        </p:nvSpPr>
        <p:spPr>
          <a:xfrm>
            <a:off x="333928" y="6094115"/>
            <a:ext cx="11602700" cy="64088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100" dirty="0"/>
              <a:t>Gaëlle </a:t>
            </a:r>
            <a:r>
              <a:rPr lang="fr-FR" sz="1100" dirty="0" err="1"/>
              <a:t>Guigon</a:t>
            </a:r>
            <a:r>
              <a:rPr lang="fr-FR" sz="1100" dirty="0"/>
              <a:t>, Mathieu </a:t>
            </a:r>
            <a:r>
              <a:rPr lang="fr-FR" sz="1100" dirty="0" err="1"/>
              <a:t>Muratet</a:t>
            </a:r>
            <a:r>
              <a:rPr lang="fr-FR" sz="1100" dirty="0"/>
              <a:t>, Mathieu Vermeulen, Thibault Carron. </a:t>
            </a:r>
            <a:r>
              <a:rPr lang="fr-FR" sz="1100" dirty="0" err="1"/>
              <a:t>Facilitate</a:t>
            </a:r>
            <a:r>
              <a:rPr lang="fr-FR" sz="1100" dirty="0"/>
              <a:t> the design of </a:t>
            </a:r>
            <a:r>
              <a:rPr lang="fr-FR" sz="1100" dirty="0" err="1"/>
              <a:t>Role</a:t>
            </a:r>
            <a:r>
              <a:rPr lang="fr-FR" sz="1100" dirty="0"/>
              <a:t> Learning Games: the RLG Kit. </a:t>
            </a:r>
            <a:r>
              <a:rPr lang="fr-FR" sz="1100" i="1" dirty="0"/>
              <a:t>international </a:t>
            </a:r>
            <a:r>
              <a:rPr lang="fr-FR" sz="1100" i="1" dirty="0" err="1"/>
              <a:t>conference</a:t>
            </a:r>
            <a:r>
              <a:rPr lang="fr-FR" sz="1100" i="1" dirty="0"/>
              <a:t> on Advanced Learning Technologies and </a:t>
            </a:r>
            <a:r>
              <a:rPr lang="fr-FR" sz="1100" i="1" dirty="0" err="1"/>
              <a:t>Technology-enhanced</a:t>
            </a:r>
            <a:r>
              <a:rPr lang="fr-FR" sz="1100" i="1" dirty="0"/>
              <a:t> Learning</a:t>
            </a:r>
            <a:r>
              <a:rPr lang="fr-FR" sz="1100" dirty="0"/>
              <a:t>, IEEE Computer Society and the IEEE </a:t>
            </a:r>
            <a:r>
              <a:rPr lang="fr-FR" sz="1100" dirty="0" err="1"/>
              <a:t>Technical</a:t>
            </a:r>
            <a:r>
              <a:rPr lang="fr-FR" sz="1100" dirty="0"/>
              <a:t> </a:t>
            </a:r>
            <a:r>
              <a:rPr lang="fr-FR" sz="1100" dirty="0" err="1"/>
              <a:t>Committee</a:t>
            </a:r>
            <a:r>
              <a:rPr lang="fr-FR" sz="1100" dirty="0"/>
              <a:t> on Learning </a:t>
            </a:r>
            <a:r>
              <a:rPr lang="fr-FR" sz="1100" dirty="0" err="1"/>
              <a:t>Technology</a:t>
            </a:r>
            <a:r>
              <a:rPr lang="fr-FR" sz="1100" dirty="0"/>
              <a:t>, </a:t>
            </a:r>
            <a:r>
              <a:rPr lang="fr-FR" sz="1100" dirty="0" err="1"/>
              <a:t>Jul</a:t>
            </a:r>
            <a:r>
              <a:rPr lang="fr-FR" sz="1100" dirty="0"/>
              <a:t> 2023, Orem (UT), United States. </a:t>
            </a:r>
            <a:r>
              <a:rPr lang="fr-FR" sz="1100" dirty="0">
                <a:hlinkClick r:id="rId6"/>
              </a:rPr>
              <a:t>⟨hal-04138615⟩</a:t>
            </a:r>
            <a:endParaRPr lang="fr-FR" sz="1100" dirty="0"/>
          </a:p>
        </p:txBody>
      </p:sp>
      <p:sp>
        <p:nvSpPr>
          <p:cNvPr id="2" name="ZoneTexte 1">
            <a:extLst>
              <a:ext uri="{FF2B5EF4-FFF2-40B4-BE49-F238E27FC236}">
                <a16:creationId xmlns:a16="http://schemas.microsoft.com/office/drawing/2014/main" id="{C0E19C46-5021-25F5-B558-4A3CD738E662}"/>
              </a:ext>
            </a:extLst>
          </p:cNvPr>
          <p:cNvSpPr txBox="1"/>
          <p:nvPr/>
        </p:nvSpPr>
        <p:spPr>
          <a:xfrm>
            <a:off x="282452" y="5251797"/>
            <a:ext cx="11058730" cy="738664"/>
          </a:xfrm>
          <a:prstGeom prst="rect">
            <a:avLst/>
          </a:prstGeom>
          <a:noFill/>
        </p:spPr>
        <p:txBody>
          <a:bodyPr wrap="square">
            <a:spAutoFit/>
          </a:bodyPr>
          <a:lstStyle/>
          <a:p>
            <a:r>
              <a:rPr lang="fr-FR" sz="1400" dirty="0"/>
              <a:t>Un outil tangible avec des cartes pour décrire le scénario du jeu en lien avec les objectifs pédagogiques, le contexte scolaire, la mécanique du jeu, le design, les contraintes techniques</a:t>
            </a:r>
          </a:p>
          <a:p>
            <a:r>
              <a:rPr lang="fr-FR" sz="1400" dirty="0"/>
              <a:t>Et une version numérique </a:t>
            </a:r>
          </a:p>
        </p:txBody>
      </p:sp>
    </p:spTree>
    <p:extLst>
      <p:ext uri="{BB962C8B-B14F-4D97-AF65-F5344CB8AC3E}">
        <p14:creationId xmlns:p14="http://schemas.microsoft.com/office/powerpoint/2010/main" val="19707226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B0386CB5-CC4A-7092-E237-96FD6A7EF012}"/>
              </a:ext>
            </a:extLst>
          </p:cNvPr>
          <p:cNvSpPr>
            <a:spLocks noGrp="1"/>
          </p:cNvSpPr>
          <p:nvPr>
            <p:ph type="sldNum" sz="quarter" idx="12"/>
          </p:nvPr>
        </p:nvSpPr>
        <p:spPr/>
        <p:txBody>
          <a:bodyPr/>
          <a:lstStyle/>
          <a:p>
            <a:fld id="{177CE31D-10EA-2648-A0B7-1E8593C1F3C0}" type="slidenum">
              <a:rPr lang="fr-FR" smtClean="0"/>
              <a:t>8</a:t>
            </a:fld>
            <a:endParaRPr lang="fr-FR" dirty="0"/>
          </a:p>
        </p:txBody>
      </p:sp>
      <p:pic>
        <p:nvPicPr>
          <p:cNvPr id="3" name="Image 2">
            <a:extLst>
              <a:ext uri="{FF2B5EF4-FFF2-40B4-BE49-F238E27FC236}">
                <a16:creationId xmlns:a16="http://schemas.microsoft.com/office/drawing/2014/main" id="{CA3F5D7B-AA2C-D184-180F-AA3C86814326}"/>
              </a:ext>
            </a:extLst>
          </p:cNvPr>
          <p:cNvPicPr>
            <a:picLocks noChangeAspect="1"/>
          </p:cNvPicPr>
          <p:nvPr/>
        </p:nvPicPr>
        <p:blipFill>
          <a:blip r:embed="rId2"/>
          <a:stretch>
            <a:fillRect/>
          </a:stretch>
        </p:blipFill>
        <p:spPr>
          <a:xfrm>
            <a:off x="536863" y="2911359"/>
            <a:ext cx="6807241" cy="3226674"/>
          </a:xfrm>
          <a:prstGeom prst="rect">
            <a:avLst/>
          </a:prstGeom>
        </p:spPr>
      </p:pic>
      <p:sp>
        <p:nvSpPr>
          <p:cNvPr id="7" name="ZoneTexte 6">
            <a:extLst>
              <a:ext uri="{FF2B5EF4-FFF2-40B4-BE49-F238E27FC236}">
                <a16:creationId xmlns:a16="http://schemas.microsoft.com/office/drawing/2014/main" id="{9BDEBCC4-54BE-05AA-6305-978F32E04F1A}"/>
              </a:ext>
            </a:extLst>
          </p:cNvPr>
          <p:cNvSpPr txBox="1"/>
          <p:nvPr/>
        </p:nvSpPr>
        <p:spPr>
          <a:xfrm>
            <a:off x="8035091" y="2490561"/>
            <a:ext cx="3434894" cy="3416320"/>
          </a:xfrm>
          <a:prstGeom prst="rect">
            <a:avLst/>
          </a:prstGeom>
          <a:noFill/>
        </p:spPr>
        <p:txBody>
          <a:bodyPr wrap="square" rtlCol="0">
            <a:spAutoFit/>
          </a:bodyPr>
          <a:lstStyle/>
          <a:p>
            <a:r>
              <a:rPr lang="fr-FR" sz="1200" dirty="0"/>
              <a:t>Propriétés : </a:t>
            </a:r>
          </a:p>
          <a:p>
            <a:r>
              <a:rPr lang="fr-FR" sz="1200" dirty="0"/>
              <a:t>« il faut définir au </a:t>
            </a:r>
            <a:r>
              <a:rPr lang="fr-FR" sz="1200" b="1" dirty="0"/>
              <a:t>jeu</a:t>
            </a:r>
            <a:r>
              <a:rPr lang="fr-FR" sz="1200" dirty="0"/>
              <a:t> une durée (par exemple en heures, semaines ou mois), un contexte et un univers (réaliste, médiéval fantastique, science-fiction, etc.) il faut définir également un ou plusieurs </a:t>
            </a:r>
            <a:r>
              <a:rPr lang="fr-FR" sz="1200" b="1" dirty="0"/>
              <a:t>objectifs</a:t>
            </a:r>
            <a:r>
              <a:rPr lang="fr-FR" sz="1200" dirty="0"/>
              <a:t> globaux, une intrigue générale, et implique nécessairement au moins deux </a:t>
            </a:r>
            <a:r>
              <a:rPr lang="fr-FR" sz="1200" b="1" dirty="0"/>
              <a:t>rôles</a:t>
            </a:r>
            <a:r>
              <a:rPr lang="fr-FR" sz="1200" dirty="0"/>
              <a:t> distincts dans une ou plusieurs missions. Chaque </a:t>
            </a:r>
            <a:r>
              <a:rPr lang="fr-FR" sz="1200" b="1" dirty="0"/>
              <a:t>mission</a:t>
            </a:r>
            <a:r>
              <a:rPr lang="fr-FR" sz="1200" dirty="0"/>
              <a:t> a une durée définie, une intrigue, et peut viser un ou plusieurs objectifs. Une mission est composée à minima de deux </a:t>
            </a:r>
            <a:r>
              <a:rPr lang="fr-FR" sz="1200" b="1" dirty="0"/>
              <a:t>quêtes</a:t>
            </a:r>
            <a:r>
              <a:rPr lang="fr-FR" sz="1200" dirty="0"/>
              <a:t>, une pour chaque rôle impliqué dans cette mission. Les quêtes, associées à un unique rôle, vont permettre d’atteindre une </a:t>
            </a:r>
            <a:r>
              <a:rPr lang="fr-FR" sz="1200" b="1" dirty="0"/>
              <a:t>récompense</a:t>
            </a:r>
            <a:r>
              <a:rPr lang="fr-FR" sz="1200" dirty="0"/>
              <a:t> et de répondre aux objectifs définis en réalisant des </a:t>
            </a:r>
            <a:r>
              <a:rPr lang="fr-FR" sz="1200" b="1" dirty="0"/>
              <a:t>tâches</a:t>
            </a:r>
            <a:r>
              <a:rPr lang="fr-FR" sz="1200" dirty="0"/>
              <a:t>….. « </a:t>
            </a:r>
          </a:p>
        </p:txBody>
      </p:sp>
      <p:sp>
        <p:nvSpPr>
          <p:cNvPr id="10" name="Titre 1">
            <a:extLst>
              <a:ext uri="{FF2B5EF4-FFF2-40B4-BE49-F238E27FC236}">
                <a16:creationId xmlns:a16="http://schemas.microsoft.com/office/drawing/2014/main" id="{0674E36E-8366-4ADE-A4C6-837EC16AB7F4}"/>
              </a:ext>
            </a:extLst>
          </p:cNvPr>
          <p:cNvSpPr>
            <a:spLocks noGrp="1"/>
          </p:cNvSpPr>
          <p:nvPr>
            <p:ph type="title"/>
          </p:nvPr>
        </p:nvSpPr>
        <p:spPr>
          <a:xfrm>
            <a:off x="716692" y="973668"/>
            <a:ext cx="9199675" cy="706964"/>
          </a:xfrm>
        </p:spPr>
        <p:txBody>
          <a:bodyPr>
            <a:noAutofit/>
          </a:bodyPr>
          <a:lstStyle/>
          <a:p>
            <a:r>
              <a:rPr lang="fr-FR" sz="3200" dirty="0"/>
              <a:t>Recherche sur la conception de jeux sérieux</a:t>
            </a:r>
          </a:p>
        </p:txBody>
      </p:sp>
      <p:sp>
        <p:nvSpPr>
          <p:cNvPr id="11" name="ZoneTexte 10">
            <a:extLst>
              <a:ext uri="{FF2B5EF4-FFF2-40B4-BE49-F238E27FC236}">
                <a16:creationId xmlns:a16="http://schemas.microsoft.com/office/drawing/2014/main" id="{49423CA5-BC57-555F-EFF5-F1362067E0F6}"/>
              </a:ext>
            </a:extLst>
          </p:cNvPr>
          <p:cNvSpPr txBox="1"/>
          <p:nvPr/>
        </p:nvSpPr>
        <p:spPr>
          <a:xfrm>
            <a:off x="536863" y="2420878"/>
            <a:ext cx="5759910" cy="369332"/>
          </a:xfrm>
          <a:prstGeom prst="rect">
            <a:avLst/>
          </a:prstGeom>
          <a:noFill/>
        </p:spPr>
        <p:txBody>
          <a:bodyPr wrap="none" rtlCol="0">
            <a:spAutoFit/>
          </a:bodyPr>
          <a:lstStyle/>
          <a:p>
            <a:r>
              <a:rPr lang="fr-FR" b="1" dirty="0">
                <a:solidFill>
                  <a:schemeClr val="accent1"/>
                </a:solidFill>
              </a:rPr>
              <a:t>La connaissance théorique : Modèle et Propriétés </a:t>
            </a:r>
          </a:p>
        </p:txBody>
      </p:sp>
      <p:sp>
        <p:nvSpPr>
          <p:cNvPr id="12" name="Rectangle 11">
            <a:extLst>
              <a:ext uri="{FF2B5EF4-FFF2-40B4-BE49-F238E27FC236}">
                <a16:creationId xmlns:a16="http://schemas.microsoft.com/office/drawing/2014/main" id="{D788E1BC-98B8-884F-5A24-6A7A68EF4561}"/>
              </a:ext>
            </a:extLst>
          </p:cNvPr>
          <p:cNvSpPr/>
          <p:nvPr/>
        </p:nvSpPr>
        <p:spPr>
          <a:xfrm>
            <a:off x="333928" y="6028030"/>
            <a:ext cx="11602700" cy="70696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100" dirty="0"/>
              <a:t>Gaëlle </a:t>
            </a:r>
            <a:r>
              <a:rPr lang="fr-FR" sz="1100" dirty="0" err="1"/>
              <a:t>Guigon</a:t>
            </a:r>
            <a:r>
              <a:rPr lang="fr-FR" sz="1100" dirty="0"/>
              <a:t>, Mathieu </a:t>
            </a:r>
            <a:r>
              <a:rPr lang="fr-FR" sz="1100" dirty="0" err="1"/>
              <a:t>Muratet</a:t>
            </a:r>
            <a:r>
              <a:rPr lang="fr-FR" sz="1100" dirty="0"/>
              <a:t>, Mathieu Vermeulen, Thibault Carron. </a:t>
            </a:r>
            <a:r>
              <a:rPr lang="fr-FR" sz="1100" dirty="0" err="1"/>
              <a:t>Facilitate</a:t>
            </a:r>
            <a:r>
              <a:rPr lang="fr-FR" sz="1100" dirty="0"/>
              <a:t> the design of </a:t>
            </a:r>
            <a:r>
              <a:rPr lang="fr-FR" sz="1100" dirty="0" err="1"/>
              <a:t>Role</a:t>
            </a:r>
            <a:r>
              <a:rPr lang="fr-FR" sz="1100" dirty="0"/>
              <a:t> Learning Games: the RLG Kit. </a:t>
            </a:r>
            <a:r>
              <a:rPr lang="fr-FR" sz="1100" i="1" dirty="0"/>
              <a:t>international </a:t>
            </a:r>
            <a:r>
              <a:rPr lang="fr-FR" sz="1100" i="1" dirty="0" err="1"/>
              <a:t>conference</a:t>
            </a:r>
            <a:r>
              <a:rPr lang="fr-FR" sz="1100" i="1" dirty="0"/>
              <a:t> on Advanced Learning Technologies and </a:t>
            </a:r>
            <a:r>
              <a:rPr lang="fr-FR" sz="1100" i="1" dirty="0" err="1"/>
              <a:t>Technology-enhanced</a:t>
            </a:r>
            <a:r>
              <a:rPr lang="fr-FR" sz="1100" i="1" dirty="0"/>
              <a:t> Learning</a:t>
            </a:r>
            <a:r>
              <a:rPr lang="fr-FR" sz="1100" dirty="0"/>
              <a:t>, IEEE Computer Society and the IEEE </a:t>
            </a:r>
            <a:r>
              <a:rPr lang="fr-FR" sz="1100" dirty="0" err="1"/>
              <a:t>Technical</a:t>
            </a:r>
            <a:r>
              <a:rPr lang="fr-FR" sz="1100" dirty="0"/>
              <a:t> </a:t>
            </a:r>
            <a:r>
              <a:rPr lang="fr-FR" sz="1100" dirty="0" err="1"/>
              <a:t>Committee</a:t>
            </a:r>
            <a:r>
              <a:rPr lang="fr-FR" sz="1100" dirty="0"/>
              <a:t> on Learning </a:t>
            </a:r>
            <a:r>
              <a:rPr lang="fr-FR" sz="1100" dirty="0" err="1"/>
              <a:t>Technology</a:t>
            </a:r>
            <a:r>
              <a:rPr lang="fr-FR" sz="1100" dirty="0"/>
              <a:t>, </a:t>
            </a:r>
            <a:r>
              <a:rPr lang="fr-FR" sz="1100" dirty="0" err="1"/>
              <a:t>Jul</a:t>
            </a:r>
            <a:r>
              <a:rPr lang="fr-FR" sz="1100" dirty="0"/>
              <a:t> 2023, Orem (UT), United States. </a:t>
            </a:r>
            <a:r>
              <a:rPr lang="fr-FR" sz="1100" dirty="0">
                <a:hlinkClick r:id="rId3"/>
              </a:rPr>
              <a:t>⟨hal-04138615⟩</a:t>
            </a:r>
            <a:endParaRPr lang="fr-FR" sz="1100" dirty="0"/>
          </a:p>
        </p:txBody>
      </p:sp>
    </p:spTree>
    <p:extLst>
      <p:ext uri="{BB962C8B-B14F-4D97-AF65-F5344CB8AC3E}">
        <p14:creationId xmlns:p14="http://schemas.microsoft.com/office/powerpoint/2010/main" val="1383057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C01FD92-40F3-7CE0-9EF5-C74A767B1B0B}"/>
              </a:ext>
            </a:extLst>
          </p:cNvPr>
          <p:cNvPicPr>
            <a:picLocks noChangeAspect="1"/>
          </p:cNvPicPr>
          <p:nvPr/>
        </p:nvPicPr>
        <p:blipFill>
          <a:blip r:embed="rId2"/>
          <a:stretch>
            <a:fillRect/>
          </a:stretch>
        </p:blipFill>
        <p:spPr>
          <a:xfrm>
            <a:off x="723835" y="2402156"/>
            <a:ext cx="1780744" cy="1431224"/>
          </a:xfrm>
          <a:prstGeom prst="rect">
            <a:avLst/>
          </a:prstGeom>
        </p:spPr>
      </p:pic>
      <p:pic>
        <p:nvPicPr>
          <p:cNvPr id="5" name="Image 4">
            <a:extLst>
              <a:ext uri="{FF2B5EF4-FFF2-40B4-BE49-F238E27FC236}">
                <a16:creationId xmlns:a16="http://schemas.microsoft.com/office/drawing/2014/main" id="{1B0C6F59-964E-B2AA-EA9C-EBF911953D87}"/>
              </a:ext>
            </a:extLst>
          </p:cNvPr>
          <p:cNvPicPr>
            <a:picLocks noChangeAspect="1"/>
          </p:cNvPicPr>
          <p:nvPr/>
        </p:nvPicPr>
        <p:blipFill>
          <a:blip r:embed="rId3"/>
          <a:stretch>
            <a:fillRect/>
          </a:stretch>
        </p:blipFill>
        <p:spPr>
          <a:xfrm>
            <a:off x="286921" y="4414837"/>
            <a:ext cx="2234376" cy="1554597"/>
          </a:xfrm>
          <a:prstGeom prst="rect">
            <a:avLst/>
          </a:prstGeom>
        </p:spPr>
      </p:pic>
      <p:pic>
        <p:nvPicPr>
          <p:cNvPr id="6" name="Image 5">
            <a:extLst>
              <a:ext uri="{FF2B5EF4-FFF2-40B4-BE49-F238E27FC236}">
                <a16:creationId xmlns:a16="http://schemas.microsoft.com/office/drawing/2014/main" id="{BEF15C45-2F34-ACF5-DFD2-A417DEF61235}"/>
              </a:ext>
            </a:extLst>
          </p:cNvPr>
          <p:cNvPicPr>
            <a:picLocks noChangeAspect="1"/>
          </p:cNvPicPr>
          <p:nvPr/>
        </p:nvPicPr>
        <p:blipFill>
          <a:blip r:embed="rId4"/>
          <a:stretch>
            <a:fillRect/>
          </a:stretch>
        </p:blipFill>
        <p:spPr>
          <a:xfrm>
            <a:off x="1235095" y="5386387"/>
            <a:ext cx="1968360" cy="1290955"/>
          </a:xfrm>
          <a:prstGeom prst="rect">
            <a:avLst/>
          </a:prstGeom>
        </p:spPr>
      </p:pic>
      <p:pic>
        <p:nvPicPr>
          <p:cNvPr id="7" name="Image 6">
            <a:extLst>
              <a:ext uri="{FF2B5EF4-FFF2-40B4-BE49-F238E27FC236}">
                <a16:creationId xmlns:a16="http://schemas.microsoft.com/office/drawing/2014/main" id="{E3035FC2-6D9F-BF6E-F633-CCFF468C18F1}"/>
              </a:ext>
            </a:extLst>
          </p:cNvPr>
          <p:cNvPicPr>
            <a:picLocks noChangeAspect="1"/>
          </p:cNvPicPr>
          <p:nvPr/>
        </p:nvPicPr>
        <p:blipFill>
          <a:blip r:embed="rId5"/>
          <a:stretch>
            <a:fillRect/>
          </a:stretch>
        </p:blipFill>
        <p:spPr>
          <a:xfrm>
            <a:off x="3035644" y="2791994"/>
            <a:ext cx="2555520" cy="1929612"/>
          </a:xfrm>
          <a:prstGeom prst="rect">
            <a:avLst/>
          </a:prstGeom>
        </p:spPr>
      </p:pic>
      <p:pic>
        <p:nvPicPr>
          <p:cNvPr id="8" name="Image 7">
            <a:extLst>
              <a:ext uri="{FF2B5EF4-FFF2-40B4-BE49-F238E27FC236}">
                <a16:creationId xmlns:a16="http://schemas.microsoft.com/office/drawing/2014/main" id="{F5CA168C-5EB2-6976-293C-2917AFD9EECA}"/>
              </a:ext>
            </a:extLst>
          </p:cNvPr>
          <p:cNvPicPr>
            <a:picLocks noChangeAspect="1"/>
          </p:cNvPicPr>
          <p:nvPr/>
        </p:nvPicPr>
        <p:blipFill>
          <a:blip r:embed="rId6"/>
          <a:stretch>
            <a:fillRect/>
          </a:stretch>
        </p:blipFill>
        <p:spPr>
          <a:xfrm>
            <a:off x="4070083" y="4414837"/>
            <a:ext cx="4070856" cy="1929611"/>
          </a:xfrm>
          <a:prstGeom prst="rect">
            <a:avLst/>
          </a:prstGeom>
        </p:spPr>
      </p:pic>
      <p:sp>
        <p:nvSpPr>
          <p:cNvPr id="9" name="ZoneTexte 8">
            <a:extLst>
              <a:ext uri="{FF2B5EF4-FFF2-40B4-BE49-F238E27FC236}">
                <a16:creationId xmlns:a16="http://schemas.microsoft.com/office/drawing/2014/main" id="{C7ED4990-7665-390E-FA95-C982D1B89076}"/>
              </a:ext>
            </a:extLst>
          </p:cNvPr>
          <p:cNvSpPr txBox="1"/>
          <p:nvPr/>
        </p:nvSpPr>
        <p:spPr>
          <a:xfrm>
            <a:off x="8551887" y="2586037"/>
            <a:ext cx="2916278" cy="2862322"/>
          </a:xfrm>
          <a:prstGeom prst="rect">
            <a:avLst/>
          </a:prstGeom>
          <a:noFill/>
        </p:spPr>
        <p:txBody>
          <a:bodyPr wrap="square" rtlCol="0">
            <a:spAutoFit/>
          </a:bodyPr>
          <a:lstStyle/>
          <a:p>
            <a:r>
              <a:rPr lang="fr-FR" sz="1000" dirty="0"/>
              <a:t>Propriétés : </a:t>
            </a:r>
          </a:p>
          <a:p>
            <a:r>
              <a:rPr lang="fr-FR" sz="1000" dirty="0"/>
              <a:t>« il faut définir au </a:t>
            </a:r>
            <a:r>
              <a:rPr lang="fr-FR" sz="1000" b="1" dirty="0"/>
              <a:t>jeu</a:t>
            </a:r>
            <a:r>
              <a:rPr lang="fr-FR" sz="1000" dirty="0"/>
              <a:t> une durée (par exemple en heures, semaines ou mois), un contexte et un univers (réaliste, médiéval fantastique, science-fiction, etc.) il faut définir également un ou plusieurs </a:t>
            </a:r>
            <a:r>
              <a:rPr lang="fr-FR" sz="1000" b="1" dirty="0"/>
              <a:t>objectifs</a:t>
            </a:r>
            <a:r>
              <a:rPr lang="fr-FR" sz="1000" dirty="0"/>
              <a:t> globaux, une intrigue générale, et implique nécessairement au moins deux </a:t>
            </a:r>
            <a:r>
              <a:rPr lang="fr-FR" sz="1000" b="1" dirty="0"/>
              <a:t>rôles</a:t>
            </a:r>
            <a:r>
              <a:rPr lang="fr-FR" sz="1000" dirty="0"/>
              <a:t> distincts dans une ou plusieurs missions. Chaque </a:t>
            </a:r>
            <a:r>
              <a:rPr lang="fr-FR" sz="1000" b="1" dirty="0"/>
              <a:t>mission</a:t>
            </a:r>
            <a:r>
              <a:rPr lang="fr-FR" sz="1000" dirty="0"/>
              <a:t> a une durée définie, une intrigue, et peut viser un ou plusieurs objectifs. Une mission est composée à minima de deux </a:t>
            </a:r>
            <a:r>
              <a:rPr lang="fr-FR" sz="1000" b="1" dirty="0"/>
              <a:t>quêtes</a:t>
            </a:r>
            <a:r>
              <a:rPr lang="fr-FR" sz="1000" dirty="0"/>
              <a:t>, une pour chaque rôle impliqué dans cette mission. Les quêtes, associées à un unique rôle, vont permettre d’atteindre une </a:t>
            </a:r>
            <a:r>
              <a:rPr lang="fr-FR" sz="1000" b="1" dirty="0"/>
              <a:t>récompense</a:t>
            </a:r>
            <a:r>
              <a:rPr lang="fr-FR" sz="1000" dirty="0"/>
              <a:t> et de répondre aux objectifs définis en réalisant des </a:t>
            </a:r>
            <a:r>
              <a:rPr lang="fr-FR" sz="1000" b="1" dirty="0"/>
              <a:t>tâches</a:t>
            </a:r>
            <a:r>
              <a:rPr lang="fr-FR" sz="1000" dirty="0"/>
              <a:t>….. « </a:t>
            </a:r>
          </a:p>
        </p:txBody>
      </p:sp>
      <p:sp>
        <p:nvSpPr>
          <p:cNvPr id="10" name="Espace réservé du numéro de diapositive 3">
            <a:extLst>
              <a:ext uri="{FF2B5EF4-FFF2-40B4-BE49-F238E27FC236}">
                <a16:creationId xmlns:a16="http://schemas.microsoft.com/office/drawing/2014/main" id="{0B054D35-2CFA-5738-9986-D0342F7E4736}"/>
              </a:ext>
            </a:extLst>
          </p:cNvPr>
          <p:cNvSpPr>
            <a:spLocks noGrp="1"/>
          </p:cNvSpPr>
          <p:nvPr>
            <p:ph type="sldNum" sz="quarter" idx="12"/>
          </p:nvPr>
        </p:nvSpPr>
        <p:spPr>
          <a:xfrm>
            <a:off x="10352540" y="295729"/>
            <a:ext cx="838199" cy="767687"/>
          </a:xfrm>
        </p:spPr>
        <p:txBody>
          <a:bodyPr/>
          <a:lstStyle/>
          <a:p>
            <a:fld id="{177CE31D-10EA-2648-A0B7-1E8593C1F3C0}" type="slidenum">
              <a:rPr lang="fr-FR" smtClean="0"/>
              <a:t>9</a:t>
            </a:fld>
            <a:endParaRPr lang="fr-FR" dirty="0"/>
          </a:p>
        </p:txBody>
      </p:sp>
      <p:sp>
        <p:nvSpPr>
          <p:cNvPr id="12" name="ZoneTexte 11">
            <a:extLst>
              <a:ext uri="{FF2B5EF4-FFF2-40B4-BE49-F238E27FC236}">
                <a16:creationId xmlns:a16="http://schemas.microsoft.com/office/drawing/2014/main" id="{DB971669-EBF4-73C9-39F2-AF4BBEFD6A69}"/>
              </a:ext>
            </a:extLst>
          </p:cNvPr>
          <p:cNvSpPr txBox="1"/>
          <p:nvPr/>
        </p:nvSpPr>
        <p:spPr>
          <a:xfrm>
            <a:off x="3966684" y="3686175"/>
            <a:ext cx="2984185" cy="646331"/>
          </a:xfrm>
          <a:custGeom>
            <a:avLst/>
            <a:gdLst>
              <a:gd name="connsiteX0" fmla="*/ 0 w 2984185"/>
              <a:gd name="connsiteY0" fmla="*/ 0 h 646331"/>
              <a:gd name="connsiteX1" fmla="*/ 656521 w 2984185"/>
              <a:gd name="connsiteY1" fmla="*/ 0 h 646331"/>
              <a:gd name="connsiteX2" fmla="*/ 1283200 w 2984185"/>
              <a:gd name="connsiteY2" fmla="*/ 0 h 646331"/>
              <a:gd name="connsiteX3" fmla="*/ 1909878 w 2984185"/>
              <a:gd name="connsiteY3" fmla="*/ 0 h 646331"/>
              <a:gd name="connsiteX4" fmla="*/ 2417190 w 2984185"/>
              <a:gd name="connsiteY4" fmla="*/ 0 h 646331"/>
              <a:gd name="connsiteX5" fmla="*/ 2984185 w 2984185"/>
              <a:gd name="connsiteY5" fmla="*/ 0 h 646331"/>
              <a:gd name="connsiteX6" fmla="*/ 2984185 w 2984185"/>
              <a:gd name="connsiteY6" fmla="*/ 329629 h 646331"/>
              <a:gd name="connsiteX7" fmla="*/ 2984185 w 2984185"/>
              <a:gd name="connsiteY7" fmla="*/ 646331 h 646331"/>
              <a:gd name="connsiteX8" fmla="*/ 2387348 w 2984185"/>
              <a:gd name="connsiteY8" fmla="*/ 646331 h 646331"/>
              <a:gd name="connsiteX9" fmla="*/ 1880037 w 2984185"/>
              <a:gd name="connsiteY9" fmla="*/ 646331 h 646331"/>
              <a:gd name="connsiteX10" fmla="*/ 1372725 w 2984185"/>
              <a:gd name="connsiteY10" fmla="*/ 646331 h 646331"/>
              <a:gd name="connsiteX11" fmla="*/ 746046 w 2984185"/>
              <a:gd name="connsiteY11" fmla="*/ 646331 h 646331"/>
              <a:gd name="connsiteX12" fmla="*/ 0 w 2984185"/>
              <a:gd name="connsiteY12" fmla="*/ 646331 h 646331"/>
              <a:gd name="connsiteX13" fmla="*/ 0 w 2984185"/>
              <a:gd name="connsiteY13" fmla="*/ 310239 h 646331"/>
              <a:gd name="connsiteX14" fmla="*/ 0 w 2984185"/>
              <a:gd name="connsiteY14"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84185" h="646331" fill="none" extrusionOk="0">
                <a:moveTo>
                  <a:pt x="0" y="0"/>
                </a:moveTo>
                <a:cubicBezTo>
                  <a:pt x="133884" y="-62973"/>
                  <a:pt x="355499" y="73707"/>
                  <a:pt x="656521" y="0"/>
                </a:cubicBezTo>
                <a:cubicBezTo>
                  <a:pt x="957543" y="-73707"/>
                  <a:pt x="1071687" y="25373"/>
                  <a:pt x="1283200" y="0"/>
                </a:cubicBezTo>
                <a:cubicBezTo>
                  <a:pt x="1494713" y="-25373"/>
                  <a:pt x="1758563" y="31263"/>
                  <a:pt x="1909878" y="0"/>
                </a:cubicBezTo>
                <a:cubicBezTo>
                  <a:pt x="2061193" y="-31263"/>
                  <a:pt x="2263865" y="48032"/>
                  <a:pt x="2417190" y="0"/>
                </a:cubicBezTo>
                <a:cubicBezTo>
                  <a:pt x="2570515" y="-48032"/>
                  <a:pt x="2707033" y="32505"/>
                  <a:pt x="2984185" y="0"/>
                </a:cubicBezTo>
                <a:cubicBezTo>
                  <a:pt x="2986372" y="72899"/>
                  <a:pt x="2947348" y="188421"/>
                  <a:pt x="2984185" y="329629"/>
                </a:cubicBezTo>
                <a:cubicBezTo>
                  <a:pt x="3021022" y="470837"/>
                  <a:pt x="2953946" y="552317"/>
                  <a:pt x="2984185" y="646331"/>
                </a:cubicBezTo>
                <a:cubicBezTo>
                  <a:pt x="2848558" y="700307"/>
                  <a:pt x="2643892" y="594612"/>
                  <a:pt x="2387348" y="646331"/>
                </a:cubicBezTo>
                <a:cubicBezTo>
                  <a:pt x="2130804" y="698050"/>
                  <a:pt x="2053981" y="602563"/>
                  <a:pt x="1880037" y="646331"/>
                </a:cubicBezTo>
                <a:cubicBezTo>
                  <a:pt x="1706093" y="690099"/>
                  <a:pt x="1489851" y="592083"/>
                  <a:pt x="1372725" y="646331"/>
                </a:cubicBezTo>
                <a:cubicBezTo>
                  <a:pt x="1255599" y="700579"/>
                  <a:pt x="937188" y="623708"/>
                  <a:pt x="746046" y="646331"/>
                </a:cubicBezTo>
                <a:cubicBezTo>
                  <a:pt x="554904" y="668954"/>
                  <a:pt x="163226" y="599207"/>
                  <a:pt x="0" y="646331"/>
                </a:cubicBezTo>
                <a:cubicBezTo>
                  <a:pt x="-12781" y="483927"/>
                  <a:pt x="37091" y="433782"/>
                  <a:pt x="0" y="310239"/>
                </a:cubicBezTo>
                <a:cubicBezTo>
                  <a:pt x="-37091" y="186696"/>
                  <a:pt x="4604" y="64801"/>
                  <a:pt x="0" y="0"/>
                </a:cubicBezTo>
                <a:close/>
              </a:path>
              <a:path w="2984185" h="646331" stroke="0" extrusionOk="0">
                <a:moveTo>
                  <a:pt x="0" y="0"/>
                </a:moveTo>
                <a:cubicBezTo>
                  <a:pt x="182212" y="-35211"/>
                  <a:pt x="302867" y="1185"/>
                  <a:pt x="566995" y="0"/>
                </a:cubicBezTo>
                <a:cubicBezTo>
                  <a:pt x="831124" y="-1185"/>
                  <a:pt x="879561" y="19573"/>
                  <a:pt x="1074307" y="0"/>
                </a:cubicBezTo>
                <a:cubicBezTo>
                  <a:pt x="1269053" y="-19573"/>
                  <a:pt x="1565120" y="69240"/>
                  <a:pt x="1730827" y="0"/>
                </a:cubicBezTo>
                <a:cubicBezTo>
                  <a:pt x="1896534" y="-69240"/>
                  <a:pt x="2057546" y="7627"/>
                  <a:pt x="2297822" y="0"/>
                </a:cubicBezTo>
                <a:cubicBezTo>
                  <a:pt x="2538099" y="-7627"/>
                  <a:pt x="2705420" y="4723"/>
                  <a:pt x="2984185" y="0"/>
                </a:cubicBezTo>
                <a:cubicBezTo>
                  <a:pt x="3018857" y="99397"/>
                  <a:pt x="2946124" y="207528"/>
                  <a:pt x="2984185" y="336092"/>
                </a:cubicBezTo>
                <a:cubicBezTo>
                  <a:pt x="3022246" y="464656"/>
                  <a:pt x="2976939" y="558683"/>
                  <a:pt x="2984185" y="646331"/>
                </a:cubicBezTo>
                <a:cubicBezTo>
                  <a:pt x="2719583" y="696648"/>
                  <a:pt x="2649109" y="601017"/>
                  <a:pt x="2387348" y="646331"/>
                </a:cubicBezTo>
                <a:cubicBezTo>
                  <a:pt x="2125587" y="691645"/>
                  <a:pt x="2079573" y="588286"/>
                  <a:pt x="1880037" y="646331"/>
                </a:cubicBezTo>
                <a:cubicBezTo>
                  <a:pt x="1680501" y="704376"/>
                  <a:pt x="1459603" y="598592"/>
                  <a:pt x="1283200" y="646331"/>
                </a:cubicBezTo>
                <a:cubicBezTo>
                  <a:pt x="1106797" y="694070"/>
                  <a:pt x="959838" y="622714"/>
                  <a:pt x="686363" y="646331"/>
                </a:cubicBezTo>
                <a:cubicBezTo>
                  <a:pt x="412888" y="669948"/>
                  <a:pt x="281752" y="639512"/>
                  <a:pt x="0" y="646331"/>
                </a:cubicBezTo>
                <a:cubicBezTo>
                  <a:pt x="-33616" y="483157"/>
                  <a:pt x="27355" y="419635"/>
                  <a:pt x="0" y="310239"/>
                </a:cubicBezTo>
                <a:cubicBezTo>
                  <a:pt x="-27355" y="200843"/>
                  <a:pt x="264" y="72993"/>
                  <a:pt x="0" y="0"/>
                </a:cubicBezTo>
                <a:close/>
              </a:path>
            </a:pathLst>
          </a:custGeom>
          <a:solidFill>
            <a:schemeClr val="bg1"/>
          </a:solidFill>
          <a:ln>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a:spAutoFit/>
          </a:bodyPr>
          <a:lstStyle/>
          <a:p>
            <a:r>
              <a:rPr lang="fr-FR" sz="3600" b="1" dirty="0">
                <a:solidFill>
                  <a:schemeClr val="accent1"/>
                </a:solidFill>
              </a:rPr>
              <a:t>Science ?? </a:t>
            </a:r>
          </a:p>
        </p:txBody>
      </p:sp>
      <p:sp>
        <p:nvSpPr>
          <p:cNvPr id="13" name="Titre 1">
            <a:extLst>
              <a:ext uri="{FF2B5EF4-FFF2-40B4-BE49-F238E27FC236}">
                <a16:creationId xmlns:a16="http://schemas.microsoft.com/office/drawing/2014/main" id="{AF7323A6-1E80-1137-3608-B15E0F7AC204}"/>
              </a:ext>
            </a:extLst>
          </p:cNvPr>
          <p:cNvSpPr>
            <a:spLocks noGrp="1"/>
          </p:cNvSpPr>
          <p:nvPr>
            <p:ph type="title"/>
          </p:nvPr>
        </p:nvSpPr>
        <p:spPr>
          <a:xfrm>
            <a:off x="716692" y="973668"/>
            <a:ext cx="9199675" cy="706964"/>
          </a:xfrm>
        </p:spPr>
        <p:txBody>
          <a:bodyPr>
            <a:noAutofit/>
          </a:bodyPr>
          <a:lstStyle/>
          <a:p>
            <a:r>
              <a:rPr lang="fr-FR" sz="3200" dirty="0"/>
              <a:t>Recherche sur la conception de jeux sérieux</a:t>
            </a:r>
          </a:p>
        </p:txBody>
      </p:sp>
    </p:spTree>
    <p:extLst>
      <p:ext uri="{BB962C8B-B14F-4D97-AF65-F5344CB8AC3E}">
        <p14:creationId xmlns:p14="http://schemas.microsoft.com/office/powerpoint/2010/main" val="375247426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lle d’ions">
  <a:themeElements>
    <a:clrScheme name="Salle d’ions">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Salle d’ions">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alle d’ions">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{A07E0904-224B-D14A-94E3-5820527892D5}tf10001076</Template>
  <TotalTime>2516</TotalTime>
  <Words>3904</Words>
  <Application>Microsoft Macintosh PowerPoint</Application>
  <PresentationFormat>Grand écran</PresentationFormat>
  <Paragraphs>397</Paragraphs>
  <Slides>40</Slides>
  <Notes>1</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40</vt:i4>
      </vt:variant>
    </vt:vector>
  </HeadingPairs>
  <TitlesOfParts>
    <vt:vector size="46" baseType="lpstr">
      <vt:lpstr>Arial</vt:lpstr>
      <vt:lpstr>Calibri</vt:lpstr>
      <vt:lpstr>Century Gothic</vt:lpstr>
      <vt:lpstr>Times New Roman</vt:lpstr>
      <vt:lpstr>Wingdings 3</vt:lpstr>
      <vt:lpstr>Salle d’ions</vt:lpstr>
      <vt:lpstr>Quand la reproductibilité n’est pas envisageable … </vt:lpstr>
      <vt:lpstr>Trajectoire</vt:lpstr>
      <vt:lpstr>Des sciences humaines en contexte</vt:lpstr>
      <vt:lpstr>Recherche sur la conception de jeux sérieux</vt:lpstr>
      <vt:lpstr>Recherche sur la conception de jeux sérieux</vt:lpstr>
      <vt:lpstr>Recherche sur la conception de jeux sérieux</vt:lpstr>
      <vt:lpstr>Recherche sur la conception de jeux sérieux</vt:lpstr>
      <vt:lpstr>Recherche sur la conception de jeux sérieux</vt:lpstr>
      <vt:lpstr>Recherche sur la conception de jeux sérieux</vt:lpstr>
      <vt:lpstr>Les « Sciences de l’Artificiel » (SA) </vt:lpstr>
      <vt:lpstr>Les « Sciences de l’Artificiel » (SA) </vt:lpstr>
      <vt:lpstr>Recherche sur la conception de jeux sérieux </vt:lpstr>
      <vt:lpstr>Recherche sur la conception de jeux sérieux </vt:lpstr>
      <vt:lpstr>Recherche sur la conception de jeux sérieux </vt:lpstr>
      <vt:lpstr>Recherche sur la conception de jeux sérieux </vt:lpstr>
      <vt:lpstr>Recherche sur l’hybridation</vt:lpstr>
      <vt:lpstr>Présentation PowerPoint</vt:lpstr>
      <vt:lpstr>La reproductibilité dans les « SA »</vt:lpstr>
      <vt:lpstr>La reproductibilité dans les « SA »</vt:lpstr>
      <vt:lpstr>La reproductibilité dans les « SA »</vt:lpstr>
      <vt:lpstr>La reproductibilité dans les « SA »</vt:lpstr>
      <vt:lpstr>Deux épistémologies pour les « SA » </vt:lpstr>
      <vt:lpstr>Deux épistémologies pour les « SA » </vt:lpstr>
      <vt:lpstr>Deux épistémologies pour les « SA » </vt:lpstr>
      <vt:lpstr>Design Based Research (DBR) </vt:lpstr>
      <vt:lpstr>Optimisation du local vers la généralisation </vt:lpstr>
      <vt:lpstr>Processus &amp; Traçabilité </vt:lpstr>
      <vt:lpstr>Processus et traçabilité</vt:lpstr>
      <vt:lpstr>Présentation PowerPoint</vt:lpstr>
      <vt:lpstr>Processus « itératifs » ? </vt:lpstr>
      <vt:lpstr>THEDRE en 5 Moments</vt:lpstr>
      <vt:lpstr>THEDRE en 5 Moments</vt:lpstr>
      <vt:lpstr>THEDRE en 5 Moments</vt:lpstr>
      <vt:lpstr>THEDRE en 5 Moments</vt:lpstr>
      <vt:lpstr>THEDRE en 5 Moments</vt:lpstr>
      <vt:lpstr>THEDRE en 5 Moments</vt:lpstr>
      <vt:lpstr>THEDRE en 5 Moments</vt:lpstr>
      <vt:lpstr>Cadrage et traçabilité </vt:lpstr>
      <vt:lpstr>Perspectives pour la traçablité </vt:lpstr>
      <vt:lpstr>Cadrage et traçabilité</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Microsoft Office User</dc:creator>
  <cp:lastModifiedBy>Microsoft Office User</cp:lastModifiedBy>
  <cp:revision>52</cp:revision>
  <dcterms:created xsi:type="dcterms:W3CDTF">2024-11-19T09:37:37Z</dcterms:created>
  <dcterms:modified xsi:type="dcterms:W3CDTF">2024-11-29T14:10:39Z</dcterms:modified>
</cp:coreProperties>
</file>